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4"/>
  </p:sldMasterIdLst>
  <p:notesMasterIdLst>
    <p:notesMasterId r:id="rId35"/>
  </p:notesMasterIdLst>
  <p:handoutMasterIdLst>
    <p:handoutMasterId r:id="rId36"/>
  </p:handoutMasterIdLst>
  <p:sldIdLst>
    <p:sldId id="317" r:id="rId5"/>
    <p:sldId id="866" r:id="rId6"/>
    <p:sldId id="868" r:id="rId7"/>
    <p:sldId id="867" r:id="rId8"/>
    <p:sldId id="308" r:id="rId9"/>
    <p:sldId id="320" r:id="rId10"/>
    <p:sldId id="309" r:id="rId11"/>
    <p:sldId id="290" r:id="rId12"/>
    <p:sldId id="858" r:id="rId13"/>
    <p:sldId id="854" r:id="rId14"/>
    <p:sldId id="857" r:id="rId15"/>
    <p:sldId id="267" r:id="rId16"/>
    <p:sldId id="283" r:id="rId17"/>
    <p:sldId id="284" r:id="rId18"/>
    <p:sldId id="314" r:id="rId19"/>
    <p:sldId id="282" r:id="rId20"/>
    <p:sldId id="855" r:id="rId21"/>
    <p:sldId id="292" r:id="rId22"/>
    <p:sldId id="293" r:id="rId23"/>
    <p:sldId id="294" r:id="rId24"/>
    <p:sldId id="297" r:id="rId25"/>
    <p:sldId id="298" r:id="rId26"/>
    <p:sldId id="859" r:id="rId27"/>
    <p:sldId id="860" r:id="rId28"/>
    <p:sldId id="861" r:id="rId29"/>
    <p:sldId id="862" r:id="rId30"/>
    <p:sldId id="863" r:id="rId31"/>
    <p:sldId id="864" r:id="rId32"/>
    <p:sldId id="865" r:id="rId33"/>
    <p:sldId id="856" r:id="rId3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7FCC27"/>
    <a:srgbClr val="FFFFFF"/>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699" autoAdjust="0"/>
  </p:normalViewPr>
  <p:slideViewPr>
    <p:cSldViewPr snapToGrid="0">
      <p:cViewPr varScale="1">
        <p:scale>
          <a:sx n="134" d="100"/>
          <a:sy n="134" d="100"/>
        </p:scale>
        <p:origin x="3498" y="96"/>
      </p:cViewPr>
      <p:guideLst/>
    </p:cSldViewPr>
  </p:slideViewPr>
  <p:notesTextViewPr>
    <p:cViewPr>
      <p:scale>
        <a:sx n="1" d="1"/>
        <a:sy n="1" d="1"/>
      </p:scale>
      <p:origin x="0" y="0"/>
    </p:cViewPr>
  </p:notesTextViewPr>
  <p:notesViewPr>
    <p:cSldViewPr snapToGrid="0">
      <p:cViewPr varScale="1">
        <p:scale>
          <a:sx n="80" d="100"/>
          <a:sy n="80" d="100"/>
        </p:scale>
        <p:origin x="380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Massi" userId="478c1bcf29534cd8" providerId="LiveId" clId="{6DCE3A5A-72E8-4A46-9B4E-D15306F7F347}"/>
    <pc:docChg chg="undo custSel addSld delSld modSld sldOrd delMainMaster delSection modSection">
      <pc:chgData name="Beth Massi" userId="478c1bcf29534cd8" providerId="LiveId" clId="{6DCE3A5A-72E8-4A46-9B4E-D15306F7F347}" dt="2018-03-20T21:59:48.991" v="801" actId="20577"/>
      <pc:docMkLst>
        <pc:docMk/>
      </pc:docMkLst>
      <pc:sldChg chg="del">
        <pc:chgData name="Beth Massi" userId="478c1bcf29534cd8" providerId="LiveId" clId="{6DCE3A5A-72E8-4A46-9B4E-D15306F7F347}" dt="2018-03-20T21:24:01.388" v="28" actId="2696"/>
        <pc:sldMkLst>
          <pc:docMk/>
          <pc:sldMk cId="2225891766" sldId="260"/>
        </pc:sldMkLst>
      </pc:sldChg>
      <pc:sldChg chg="del">
        <pc:chgData name="Beth Massi" userId="478c1bcf29534cd8" providerId="LiveId" clId="{6DCE3A5A-72E8-4A46-9B4E-D15306F7F347}" dt="2018-03-20T21:23:49.038" v="14" actId="2696"/>
        <pc:sldMkLst>
          <pc:docMk/>
          <pc:sldMk cId="2641835760" sldId="263"/>
        </pc:sldMkLst>
      </pc:sldChg>
      <pc:sldChg chg="modNotesTx">
        <pc:chgData name="Beth Massi" userId="478c1bcf29534cd8" providerId="LiveId" clId="{6DCE3A5A-72E8-4A46-9B4E-D15306F7F347}" dt="2018-03-20T21:28:14.050" v="123" actId="6549"/>
        <pc:sldMkLst>
          <pc:docMk/>
          <pc:sldMk cId="410871248" sldId="267"/>
        </pc:sldMkLst>
      </pc:sldChg>
      <pc:sldChg chg="modSp add del setBg modAnim">
        <pc:chgData name="Beth Massi" userId="478c1bcf29534cd8" providerId="LiveId" clId="{6DCE3A5A-72E8-4A46-9B4E-D15306F7F347}" dt="2018-03-20T21:41:34.991" v="348" actId="20577"/>
        <pc:sldMkLst>
          <pc:docMk/>
          <pc:sldMk cId="3806715318" sldId="268"/>
        </pc:sldMkLst>
        <pc:spChg chg="mod">
          <ac:chgData name="Beth Massi" userId="478c1bcf29534cd8" providerId="LiveId" clId="{6DCE3A5A-72E8-4A46-9B4E-D15306F7F347}" dt="2018-03-20T21:40:27.697" v="342" actId="6549"/>
          <ac:spMkLst>
            <pc:docMk/>
            <pc:sldMk cId="3806715318" sldId="268"/>
            <ac:spMk id="2" creationId="{00000000-0000-0000-0000-000000000000}"/>
          </ac:spMkLst>
        </pc:spChg>
        <pc:spChg chg="mod">
          <ac:chgData name="Beth Massi" userId="478c1bcf29534cd8" providerId="LiveId" clId="{6DCE3A5A-72E8-4A46-9B4E-D15306F7F347}" dt="2018-03-20T21:40:45.826" v="343" actId="1076"/>
          <ac:spMkLst>
            <pc:docMk/>
            <pc:sldMk cId="3806715318" sldId="268"/>
            <ac:spMk id="6" creationId="{00000000-0000-0000-0000-000000000000}"/>
          </ac:spMkLst>
        </pc:spChg>
        <pc:picChg chg="mod">
          <ac:chgData name="Beth Massi" userId="478c1bcf29534cd8" providerId="LiveId" clId="{6DCE3A5A-72E8-4A46-9B4E-D15306F7F347}" dt="2018-03-20T21:40:06.722" v="339" actId="1076"/>
          <ac:picMkLst>
            <pc:docMk/>
            <pc:sldMk cId="3806715318" sldId="268"/>
            <ac:picMk id="4" creationId="{00000000-0000-0000-0000-000000000000}"/>
          </ac:picMkLst>
        </pc:picChg>
      </pc:sldChg>
      <pc:sldChg chg="del">
        <pc:chgData name="Beth Massi" userId="478c1bcf29534cd8" providerId="LiveId" clId="{6DCE3A5A-72E8-4A46-9B4E-D15306F7F347}" dt="2018-03-20T21:23:35.198" v="3" actId="2696"/>
        <pc:sldMkLst>
          <pc:docMk/>
          <pc:sldMk cId="889177076" sldId="278"/>
        </pc:sldMkLst>
      </pc:sldChg>
      <pc:sldChg chg="modSp modNotesTx">
        <pc:chgData name="Beth Massi" userId="478c1bcf29534cd8" providerId="LiveId" clId="{6DCE3A5A-72E8-4A46-9B4E-D15306F7F347}" dt="2018-03-20T21:49:32.287" v="397" actId="14100"/>
        <pc:sldMkLst>
          <pc:docMk/>
          <pc:sldMk cId="49448156" sldId="279"/>
        </pc:sldMkLst>
        <pc:spChg chg="mod">
          <ac:chgData name="Beth Massi" userId="478c1bcf29534cd8" providerId="LiveId" clId="{6DCE3A5A-72E8-4A46-9B4E-D15306F7F347}" dt="2018-03-20T21:48:53.743" v="389" actId="1076"/>
          <ac:spMkLst>
            <pc:docMk/>
            <pc:sldMk cId="49448156" sldId="279"/>
            <ac:spMk id="4" creationId="{00000000-0000-0000-0000-000000000000}"/>
          </ac:spMkLst>
        </pc:spChg>
        <pc:spChg chg="mod">
          <ac:chgData name="Beth Massi" userId="478c1bcf29534cd8" providerId="LiveId" clId="{6DCE3A5A-72E8-4A46-9B4E-D15306F7F347}" dt="2018-03-20T21:48:44.134" v="388" actId="14100"/>
          <ac:spMkLst>
            <pc:docMk/>
            <pc:sldMk cId="49448156" sldId="279"/>
            <ac:spMk id="10" creationId="{00000000-0000-0000-0000-000000000000}"/>
          </ac:spMkLst>
        </pc:spChg>
        <pc:spChg chg="mod">
          <ac:chgData name="Beth Massi" userId="478c1bcf29534cd8" providerId="LiveId" clId="{6DCE3A5A-72E8-4A46-9B4E-D15306F7F347}" dt="2018-03-20T21:48:38.356" v="387" actId="14100"/>
          <ac:spMkLst>
            <pc:docMk/>
            <pc:sldMk cId="49448156" sldId="279"/>
            <ac:spMk id="30" creationId="{00000000-0000-0000-0000-000000000000}"/>
          </ac:spMkLst>
        </pc:spChg>
        <pc:spChg chg="mod">
          <ac:chgData name="Beth Massi" userId="478c1bcf29534cd8" providerId="LiveId" clId="{6DCE3A5A-72E8-4A46-9B4E-D15306F7F347}" dt="2018-03-20T21:49:32.287" v="397" actId="14100"/>
          <ac:spMkLst>
            <pc:docMk/>
            <pc:sldMk cId="49448156" sldId="279"/>
            <ac:spMk id="37" creationId="{BC2F7037-35A1-4512-A32C-64E5ECAEE189}"/>
          </ac:spMkLst>
        </pc:spChg>
        <pc:spChg chg="mod">
          <ac:chgData name="Beth Massi" userId="478c1bcf29534cd8" providerId="LiveId" clId="{6DCE3A5A-72E8-4A46-9B4E-D15306F7F347}" dt="2018-03-20T21:49:25.602" v="396" actId="14100"/>
          <ac:spMkLst>
            <pc:docMk/>
            <pc:sldMk cId="49448156" sldId="279"/>
            <ac:spMk id="38" creationId="{B6635CF6-C36F-4C56-A0E4-973EE65C5FFC}"/>
          </ac:spMkLst>
        </pc:spChg>
        <pc:spChg chg="mod">
          <ac:chgData name="Beth Massi" userId="478c1bcf29534cd8" providerId="LiveId" clId="{6DCE3A5A-72E8-4A46-9B4E-D15306F7F347}" dt="2018-03-20T21:26:15.471" v="119" actId="6549"/>
          <ac:spMkLst>
            <pc:docMk/>
            <pc:sldMk cId="49448156" sldId="279"/>
            <ac:spMk id="39" creationId="{C0FA3E5D-C80E-4CFA-BFDE-C88EC0212DD0}"/>
          </ac:spMkLst>
        </pc:spChg>
        <pc:spChg chg="mod">
          <ac:chgData name="Beth Massi" userId="478c1bcf29534cd8" providerId="LiveId" clId="{6DCE3A5A-72E8-4A46-9B4E-D15306F7F347}" dt="2018-03-20T21:49:04.172" v="392" actId="14100"/>
          <ac:spMkLst>
            <pc:docMk/>
            <pc:sldMk cId="49448156" sldId="279"/>
            <ac:spMk id="62" creationId="{9C4FAAD4-D841-4246-B51F-69DED46E476C}"/>
          </ac:spMkLst>
        </pc:spChg>
        <pc:spChg chg="mod">
          <ac:chgData name="Beth Massi" userId="478c1bcf29534cd8" providerId="LiveId" clId="{6DCE3A5A-72E8-4A46-9B4E-D15306F7F347}" dt="2018-03-20T21:49:09.564" v="393" actId="14100"/>
          <ac:spMkLst>
            <pc:docMk/>
            <pc:sldMk cId="49448156" sldId="279"/>
            <ac:spMk id="63" creationId="{848EACA7-7F3B-4462-A8F3-BFCA71CA34B5}"/>
          </ac:spMkLst>
        </pc:spChg>
        <pc:spChg chg="mod">
          <ac:chgData name="Beth Massi" userId="478c1bcf29534cd8" providerId="LiveId" clId="{6DCE3A5A-72E8-4A46-9B4E-D15306F7F347}" dt="2018-03-20T21:49:13.610" v="394" actId="14100"/>
          <ac:spMkLst>
            <pc:docMk/>
            <pc:sldMk cId="49448156" sldId="279"/>
            <ac:spMk id="64" creationId="{99351268-B0C1-4246-9A60-90108E818956}"/>
          </ac:spMkLst>
        </pc:spChg>
        <pc:spChg chg="mod">
          <ac:chgData name="Beth Massi" userId="478c1bcf29534cd8" providerId="LiveId" clId="{6DCE3A5A-72E8-4A46-9B4E-D15306F7F347}" dt="2018-03-20T21:49:19.874" v="395" actId="14100"/>
          <ac:spMkLst>
            <pc:docMk/>
            <pc:sldMk cId="49448156" sldId="279"/>
            <ac:spMk id="65" creationId="{34542F12-3579-456B-BDF0-C79365885150}"/>
          </ac:spMkLst>
        </pc:spChg>
        <pc:grpChg chg="mod">
          <ac:chgData name="Beth Massi" userId="478c1bcf29534cd8" providerId="LiveId" clId="{6DCE3A5A-72E8-4A46-9B4E-D15306F7F347}" dt="2018-03-20T21:24:10.365" v="29" actId="14100"/>
          <ac:grpSpMkLst>
            <pc:docMk/>
            <pc:sldMk cId="49448156" sldId="279"/>
            <ac:grpSpMk id="5" creationId="{BF3C05F6-5643-4514-9015-EADA69635388}"/>
          </ac:grpSpMkLst>
        </pc:grpChg>
      </pc:sldChg>
      <pc:sldChg chg="add ord modNotesTx">
        <pc:chgData name="Beth Massi" userId="478c1bcf29534cd8" providerId="LiveId" clId="{6DCE3A5A-72E8-4A46-9B4E-D15306F7F347}" dt="2018-03-20T21:42:19.483" v="379" actId="20577"/>
        <pc:sldMkLst>
          <pc:docMk/>
          <pc:sldMk cId="711372276" sldId="283"/>
        </pc:sldMkLst>
      </pc:sldChg>
      <pc:sldChg chg="modNotesTx">
        <pc:chgData name="Beth Massi" userId="478c1bcf29534cd8" providerId="LiveId" clId="{6DCE3A5A-72E8-4A46-9B4E-D15306F7F347}" dt="2018-03-20T21:27:53.166" v="122" actId="6549"/>
        <pc:sldMkLst>
          <pc:docMk/>
          <pc:sldMk cId="2492523884" sldId="286"/>
        </pc:sldMkLst>
      </pc:sldChg>
      <pc:sldChg chg="addSp modSp add modNotesTx">
        <pc:chgData name="Beth Massi" userId="478c1bcf29534cd8" providerId="LiveId" clId="{6DCE3A5A-72E8-4A46-9B4E-D15306F7F347}" dt="2018-03-20T21:59:48.991" v="801" actId="20577"/>
        <pc:sldMkLst>
          <pc:docMk/>
          <pc:sldMk cId="921799083" sldId="288"/>
        </pc:sldMkLst>
        <pc:spChg chg="add mod">
          <ac:chgData name="Beth Massi" userId="478c1bcf29534cd8" providerId="LiveId" clId="{6DCE3A5A-72E8-4A46-9B4E-D15306F7F347}" dt="2018-03-20T21:54:49.710" v="467" actId="6549"/>
          <ac:spMkLst>
            <pc:docMk/>
            <pc:sldMk cId="921799083" sldId="288"/>
            <ac:spMk id="3" creationId="{FC7D8F6D-18A1-46A8-ACEB-63BDB8705636}"/>
          </ac:spMkLst>
        </pc:spChg>
        <pc:spChg chg="mod">
          <ac:chgData name="Beth Massi" userId="478c1bcf29534cd8" providerId="LiveId" clId="{6DCE3A5A-72E8-4A46-9B4E-D15306F7F347}" dt="2018-03-20T21:55:20.179" v="472" actId="20577"/>
          <ac:spMkLst>
            <pc:docMk/>
            <pc:sldMk cId="921799083" sldId="288"/>
            <ac:spMk id="4" creationId="{ABADB2D2-C81E-4000-942E-0EE27059D868}"/>
          </ac:spMkLst>
        </pc:spChg>
      </pc:sldChg>
      <pc:sldChg chg="modNotesTx">
        <pc:chgData name="Beth Massi" userId="478c1bcf29534cd8" providerId="LiveId" clId="{6DCE3A5A-72E8-4A46-9B4E-D15306F7F347}" dt="2018-03-20T21:27:23.593" v="120" actId="6549"/>
        <pc:sldMkLst>
          <pc:docMk/>
          <pc:sldMk cId="3493761638" sldId="290"/>
        </pc:sldMkLst>
      </pc:sldChg>
      <pc:sldChg chg="modNotesTx">
        <pc:chgData name="Beth Massi" userId="478c1bcf29534cd8" providerId="LiveId" clId="{6DCE3A5A-72E8-4A46-9B4E-D15306F7F347}" dt="2018-03-20T21:31:07.021" v="196" actId="6549"/>
        <pc:sldMkLst>
          <pc:docMk/>
          <pc:sldMk cId="1668825844" sldId="293"/>
        </pc:sldMkLst>
      </pc:sldChg>
      <pc:sldChg chg="addSp delSp modSp modNotesTx">
        <pc:chgData name="Beth Massi" userId="478c1bcf29534cd8" providerId="LiveId" clId="{6DCE3A5A-72E8-4A46-9B4E-D15306F7F347}" dt="2018-03-20T21:33:35.671" v="235" actId="6549"/>
        <pc:sldMkLst>
          <pc:docMk/>
          <pc:sldMk cId="1162146278" sldId="294"/>
        </pc:sldMkLst>
        <pc:picChg chg="add del">
          <ac:chgData name="Beth Massi" userId="478c1bcf29534cd8" providerId="LiveId" clId="{6DCE3A5A-72E8-4A46-9B4E-D15306F7F347}" dt="2018-03-20T21:33:19.341" v="203" actId="478"/>
          <ac:picMkLst>
            <pc:docMk/>
            <pc:sldMk cId="1162146278" sldId="294"/>
            <ac:picMk id="2" creationId="{679507CB-DFAC-4573-8D5B-953CDF266ECC}"/>
          </ac:picMkLst>
        </pc:picChg>
        <pc:picChg chg="add del mod">
          <ac:chgData name="Beth Massi" userId="478c1bcf29534cd8" providerId="LiveId" clId="{6DCE3A5A-72E8-4A46-9B4E-D15306F7F347}" dt="2018-03-20T21:33:18.872" v="202" actId="6549"/>
          <ac:picMkLst>
            <pc:docMk/>
            <pc:sldMk cId="1162146278" sldId="294"/>
            <ac:picMk id="10" creationId="{1A3C5B45-C481-481E-8C8C-54517987F814}"/>
          </ac:picMkLst>
        </pc:picChg>
      </pc:sldChg>
      <pc:sldChg chg="del">
        <pc:chgData name="Beth Massi" userId="478c1bcf29534cd8" providerId="LiveId" clId="{6DCE3A5A-72E8-4A46-9B4E-D15306F7F347}" dt="2018-03-20T21:23:39.952" v="7" actId="2696"/>
        <pc:sldMkLst>
          <pc:docMk/>
          <pc:sldMk cId="1561852763" sldId="300"/>
        </pc:sldMkLst>
      </pc:sldChg>
      <pc:sldChg chg="del">
        <pc:chgData name="Beth Massi" userId="478c1bcf29534cd8" providerId="LiveId" clId="{6DCE3A5A-72E8-4A46-9B4E-D15306F7F347}" dt="2018-03-20T21:23:41.564" v="8" actId="2696"/>
        <pc:sldMkLst>
          <pc:docMk/>
          <pc:sldMk cId="1954814125" sldId="301"/>
        </pc:sldMkLst>
      </pc:sldChg>
      <pc:sldChg chg="del">
        <pc:chgData name="Beth Massi" userId="478c1bcf29534cd8" providerId="LiveId" clId="{6DCE3A5A-72E8-4A46-9B4E-D15306F7F347}" dt="2018-03-20T21:23:22.789" v="0" actId="2696"/>
        <pc:sldMkLst>
          <pc:docMk/>
          <pc:sldMk cId="3618489806" sldId="302"/>
        </pc:sldMkLst>
      </pc:sldChg>
      <pc:sldChg chg="del modNotesTx">
        <pc:chgData name="Beth Massi" userId="478c1bcf29534cd8" providerId="LiveId" clId="{6DCE3A5A-72E8-4A46-9B4E-D15306F7F347}" dt="2018-03-20T21:23:30.536" v="2" actId="2696"/>
        <pc:sldMkLst>
          <pc:docMk/>
          <pc:sldMk cId="4264624648" sldId="303"/>
        </pc:sldMkLst>
      </pc:sldChg>
      <pc:sldChg chg="del">
        <pc:chgData name="Beth Massi" userId="478c1bcf29534cd8" providerId="LiveId" clId="{6DCE3A5A-72E8-4A46-9B4E-D15306F7F347}" dt="2018-03-20T21:23:46.362" v="12" actId="2696"/>
        <pc:sldMkLst>
          <pc:docMk/>
          <pc:sldMk cId="1114045476" sldId="304"/>
        </pc:sldMkLst>
      </pc:sldChg>
      <pc:sldChg chg="del">
        <pc:chgData name="Beth Massi" userId="478c1bcf29534cd8" providerId="LiveId" clId="{6DCE3A5A-72E8-4A46-9B4E-D15306F7F347}" dt="2018-03-20T21:23:47.466" v="13" actId="2696"/>
        <pc:sldMkLst>
          <pc:docMk/>
          <pc:sldMk cId="3535947413" sldId="306"/>
        </pc:sldMkLst>
      </pc:sldChg>
      <pc:sldChg chg="del">
        <pc:chgData name="Beth Massi" userId="478c1bcf29534cd8" providerId="LiveId" clId="{6DCE3A5A-72E8-4A46-9B4E-D15306F7F347}" dt="2018-03-20T21:23:42.453" v="9" actId="2696"/>
        <pc:sldMkLst>
          <pc:docMk/>
          <pc:sldMk cId="998524925" sldId="307"/>
        </pc:sldMkLst>
      </pc:sldChg>
      <pc:sldChg chg="del">
        <pc:chgData name="Beth Massi" userId="478c1bcf29534cd8" providerId="LiveId" clId="{6DCE3A5A-72E8-4A46-9B4E-D15306F7F347}" dt="2018-03-20T21:23:44.083" v="10" actId="2696"/>
        <pc:sldMkLst>
          <pc:docMk/>
          <pc:sldMk cId="498056501" sldId="309"/>
        </pc:sldMkLst>
      </pc:sldChg>
      <pc:sldChg chg="del">
        <pc:chgData name="Beth Massi" userId="478c1bcf29534cd8" providerId="LiveId" clId="{6DCE3A5A-72E8-4A46-9B4E-D15306F7F347}" dt="2018-03-20T21:23:38.419" v="6" actId="2696"/>
        <pc:sldMkLst>
          <pc:docMk/>
          <pc:sldMk cId="990085348" sldId="310"/>
        </pc:sldMkLst>
      </pc:sldChg>
      <pc:sldChg chg="del">
        <pc:chgData name="Beth Massi" userId="478c1bcf29534cd8" providerId="LiveId" clId="{6DCE3A5A-72E8-4A46-9B4E-D15306F7F347}" dt="2018-03-20T21:23:36.200" v="4" actId="2696"/>
        <pc:sldMkLst>
          <pc:docMk/>
          <pc:sldMk cId="753901108" sldId="311"/>
        </pc:sldMkLst>
      </pc:sldChg>
      <pc:sldChg chg="del">
        <pc:chgData name="Beth Massi" userId="478c1bcf29534cd8" providerId="LiveId" clId="{6DCE3A5A-72E8-4A46-9B4E-D15306F7F347}" dt="2018-03-20T21:23:37.119" v="5" actId="2696"/>
        <pc:sldMkLst>
          <pc:docMk/>
          <pc:sldMk cId="2680804071" sldId="312"/>
        </pc:sldMkLst>
      </pc:sldChg>
      <pc:sldChg chg="del">
        <pc:chgData name="Beth Massi" userId="478c1bcf29534cd8" providerId="LiveId" clId="{6DCE3A5A-72E8-4A46-9B4E-D15306F7F347}" dt="2018-03-20T21:23:45.248" v="11" actId="2696"/>
        <pc:sldMkLst>
          <pc:docMk/>
          <pc:sldMk cId="220935854" sldId="313"/>
        </pc:sldMkLst>
      </pc:sldChg>
      <pc:sldChg chg="modSp modNotesTx">
        <pc:chgData name="Beth Massi" userId="478c1bcf29534cd8" providerId="LiveId" clId="{6DCE3A5A-72E8-4A46-9B4E-D15306F7F347}" dt="2018-03-20T21:51:11.378" v="419" actId="6549"/>
        <pc:sldMkLst>
          <pc:docMk/>
          <pc:sldMk cId="4015631331" sldId="314"/>
        </pc:sldMkLst>
        <pc:spChg chg="mod">
          <ac:chgData name="Beth Massi" userId="478c1bcf29534cd8" providerId="LiveId" clId="{6DCE3A5A-72E8-4A46-9B4E-D15306F7F347}" dt="2018-03-20T21:51:11.378" v="419" actId="6549"/>
          <ac:spMkLst>
            <pc:docMk/>
            <pc:sldMk cId="4015631331" sldId="314"/>
            <ac:spMk id="4" creationId="{FCD350CA-17B9-44D5-B832-34F61CA368CD}"/>
          </ac:spMkLst>
        </pc:spChg>
      </pc:sldChg>
      <pc:sldChg chg="del">
        <pc:chgData name="Beth Massi" userId="478c1bcf29534cd8" providerId="LiveId" clId="{6DCE3A5A-72E8-4A46-9B4E-D15306F7F347}" dt="2018-03-20T21:32:00.651" v="197" actId="2696"/>
        <pc:sldMkLst>
          <pc:docMk/>
          <pc:sldMk cId="3216331177" sldId="315"/>
        </pc:sldMkLst>
      </pc:sldChg>
      <pc:sldChg chg="modNotesTx">
        <pc:chgData name="Beth Massi" userId="478c1bcf29534cd8" providerId="LiveId" clId="{6DCE3A5A-72E8-4A46-9B4E-D15306F7F347}" dt="2018-03-20T21:34:01.567" v="240" actId="20577"/>
        <pc:sldMkLst>
          <pc:docMk/>
          <pc:sldMk cId="1336262823" sldId="316"/>
        </pc:sldMkLst>
      </pc:sldChg>
      <pc:sldChg chg="del">
        <pc:chgData name="Beth Massi" userId="478c1bcf29534cd8" providerId="LiveId" clId="{6DCE3A5A-72E8-4A46-9B4E-D15306F7F347}" dt="2018-03-20T21:23:51.461" v="15" actId="2696"/>
        <pc:sldMkLst>
          <pc:docMk/>
          <pc:sldMk cId="945167913" sldId="317"/>
        </pc:sldMkLst>
      </pc:sldChg>
      <pc:sldMasterChg chg="del delSldLayout">
        <pc:chgData name="Beth Massi" userId="478c1bcf29534cd8" providerId="LiveId" clId="{6DCE3A5A-72E8-4A46-9B4E-D15306F7F347}" dt="2018-03-20T21:23:51.477" v="27" actId="2696"/>
        <pc:sldMasterMkLst>
          <pc:docMk/>
          <pc:sldMasterMk cId="1584992142" sldId="2147483751"/>
        </pc:sldMasterMkLst>
        <pc:sldLayoutChg chg="del">
          <pc:chgData name="Beth Massi" userId="478c1bcf29534cd8" providerId="LiveId" clId="{6DCE3A5A-72E8-4A46-9B4E-D15306F7F347}" dt="2018-03-20T21:23:51.461" v="16" actId="2696"/>
          <pc:sldLayoutMkLst>
            <pc:docMk/>
            <pc:sldMasterMk cId="1584992142" sldId="2147483751"/>
            <pc:sldLayoutMk cId="1749319771" sldId="2147483752"/>
          </pc:sldLayoutMkLst>
        </pc:sldLayoutChg>
        <pc:sldLayoutChg chg="del">
          <pc:chgData name="Beth Massi" userId="478c1bcf29534cd8" providerId="LiveId" clId="{6DCE3A5A-72E8-4A46-9B4E-D15306F7F347}" dt="2018-03-20T21:23:51.461" v="17" actId="2696"/>
          <pc:sldLayoutMkLst>
            <pc:docMk/>
            <pc:sldMasterMk cId="1584992142" sldId="2147483751"/>
            <pc:sldLayoutMk cId="191920327" sldId="2147483753"/>
          </pc:sldLayoutMkLst>
        </pc:sldLayoutChg>
        <pc:sldLayoutChg chg="del">
          <pc:chgData name="Beth Massi" userId="478c1bcf29534cd8" providerId="LiveId" clId="{6DCE3A5A-72E8-4A46-9B4E-D15306F7F347}" dt="2018-03-20T21:23:51.461" v="18" actId="2696"/>
          <pc:sldLayoutMkLst>
            <pc:docMk/>
            <pc:sldMasterMk cId="1584992142" sldId="2147483751"/>
            <pc:sldLayoutMk cId="1594602542" sldId="2147483754"/>
          </pc:sldLayoutMkLst>
        </pc:sldLayoutChg>
        <pc:sldLayoutChg chg="del">
          <pc:chgData name="Beth Massi" userId="478c1bcf29534cd8" providerId="LiveId" clId="{6DCE3A5A-72E8-4A46-9B4E-D15306F7F347}" dt="2018-03-20T21:23:51.461" v="19" actId="2696"/>
          <pc:sldLayoutMkLst>
            <pc:docMk/>
            <pc:sldMasterMk cId="1584992142" sldId="2147483751"/>
            <pc:sldLayoutMk cId="3705499826" sldId="2147483755"/>
          </pc:sldLayoutMkLst>
        </pc:sldLayoutChg>
        <pc:sldLayoutChg chg="del">
          <pc:chgData name="Beth Massi" userId="478c1bcf29534cd8" providerId="LiveId" clId="{6DCE3A5A-72E8-4A46-9B4E-D15306F7F347}" dt="2018-03-20T21:23:51.461" v="20" actId="2696"/>
          <pc:sldLayoutMkLst>
            <pc:docMk/>
            <pc:sldMasterMk cId="1584992142" sldId="2147483751"/>
            <pc:sldLayoutMk cId="1144200305" sldId="2147483756"/>
          </pc:sldLayoutMkLst>
        </pc:sldLayoutChg>
        <pc:sldLayoutChg chg="del">
          <pc:chgData name="Beth Massi" userId="478c1bcf29534cd8" providerId="LiveId" clId="{6DCE3A5A-72E8-4A46-9B4E-D15306F7F347}" dt="2018-03-20T21:23:51.461" v="21" actId="2696"/>
          <pc:sldLayoutMkLst>
            <pc:docMk/>
            <pc:sldMasterMk cId="1584992142" sldId="2147483751"/>
            <pc:sldLayoutMk cId="1393517213" sldId="2147483757"/>
          </pc:sldLayoutMkLst>
        </pc:sldLayoutChg>
        <pc:sldLayoutChg chg="del">
          <pc:chgData name="Beth Massi" userId="478c1bcf29534cd8" providerId="LiveId" clId="{6DCE3A5A-72E8-4A46-9B4E-D15306F7F347}" dt="2018-03-20T21:23:51.461" v="22" actId="2696"/>
          <pc:sldLayoutMkLst>
            <pc:docMk/>
            <pc:sldMasterMk cId="1584992142" sldId="2147483751"/>
            <pc:sldLayoutMk cId="3465711929" sldId="2147483758"/>
          </pc:sldLayoutMkLst>
        </pc:sldLayoutChg>
        <pc:sldLayoutChg chg="del">
          <pc:chgData name="Beth Massi" userId="478c1bcf29534cd8" providerId="LiveId" clId="{6DCE3A5A-72E8-4A46-9B4E-D15306F7F347}" dt="2018-03-20T21:23:51.461" v="23" actId="2696"/>
          <pc:sldLayoutMkLst>
            <pc:docMk/>
            <pc:sldMasterMk cId="1584992142" sldId="2147483751"/>
            <pc:sldLayoutMk cId="3708756837" sldId="2147483759"/>
          </pc:sldLayoutMkLst>
        </pc:sldLayoutChg>
        <pc:sldLayoutChg chg="del">
          <pc:chgData name="Beth Massi" userId="478c1bcf29534cd8" providerId="LiveId" clId="{6DCE3A5A-72E8-4A46-9B4E-D15306F7F347}" dt="2018-03-20T21:23:51.477" v="24" actId="2696"/>
          <pc:sldLayoutMkLst>
            <pc:docMk/>
            <pc:sldMasterMk cId="1584992142" sldId="2147483751"/>
            <pc:sldLayoutMk cId="2586189711" sldId="2147483760"/>
          </pc:sldLayoutMkLst>
        </pc:sldLayoutChg>
        <pc:sldLayoutChg chg="del">
          <pc:chgData name="Beth Massi" userId="478c1bcf29534cd8" providerId="LiveId" clId="{6DCE3A5A-72E8-4A46-9B4E-D15306F7F347}" dt="2018-03-20T21:23:51.477" v="25" actId="2696"/>
          <pc:sldLayoutMkLst>
            <pc:docMk/>
            <pc:sldMasterMk cId="1584992142" sldId="2147483751"/>
            <pc:sldLayoutMk cId="1651840357" sldId="2147483761"/>
          </pc:sldLayoutMkLst>
        </pc:sldLayoutChg>
        <pc:sldLayoutChg chg="del">
          <pc:chgData name="Beth Massi" userId="478c1bcf29534cd8" providerId="LiveId" clId="{6DCE3A5A-72E8-4A46-9B4E-D15306F7F347}" dt="2018-03-20T21:23:51.477" v="26" actId="2696"/>
          <pc:sldLayoutMkLst>
            <pc:docMk/>
            <pc:sldMasterMk cId="1584992142" sldId="2147483751"/>
            <pc:sldLayoutMk cId="3785253847" sldId="214748376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Sheet1!$B$3</c:f>
              <c:strCache>
                <c:ptCount val="1"/>
                <c:pt idx="0">
                  <c:v>Sum of 1d Count</c:v>
                </c:pt>
              </c:strCache>
            </c:strRef>
          </c:tx>
          <c:spPr>
            <a:solidFill>
              <a:schemeClr val="accent1"/>
            </a:solidFill>
            <a:ln>
              <a:noFill/>
            </a:ln>
            <a:effectLst/>
          </c:spPr>
          <c:invertIfNegative val="0"/>
          <c:dPt>
            <c:idx val="4"/>
            <c:invertIfNegative val="0"/>
            <c:bubble3D val="0"/>
            <c:extLst xmlns:c16r2="http://schemas.microsoft.com/office/drawing/2015/06/chart">
              <c:ext xmlns:c16="http://schemas.microsoft.com/office/drawing/2014/chart" uri="{C3380CC4-5D6E-409C-BE32-E72D297353CC}">
                <c16:uniqueId val="{00000001-3286-448C-A78F-7A28471A8434}"/>
              </c:ext>
            </c:extLst>
          </c:dPt>
          <c:cat>
            <c:strRef>
              <c:f>Sheet1!$A$4:$A$8</c:f>
              <c:strCache>
                <c:ptCount val="5"/>
                <c:pt idx="0">
                  <c:v>December</c:v>
                </c:pt>
                <c:pt idx="1">
                  <c:v>January</c:v>
                </c:pt>
                <c:pt idx="2">
                  <c:v>February</c:v>
                </c:pt>
                <c:pt idx="3">
                  <c:v>March</c:v>
                </c:pt>
                <c:pt idx="4">
                  <c:v>April</c:v>
                </c:pt>
              </c:strCache>
            </c:strRef>
          </c:cat>
          <c:val>
            <c:numRef>
              <c:f>Sheet1!$B$4:$B$8</c:f>
              <c:numCache>
                <c:formatCode>0</c:formatCode>
                <c:ptCount val="5"/>
                <c:pt idx="0" formatCode="General">
                  <c:v>750000</c:v>
                </c:pt>
                <c:pt idx="1">
                  <c:v>865559</c:v>
                </c:pt>
                <c:pt idx="2">
                  <c:v>915426</c:v>
                </c:pt>
                <c:pt idx="3">
                  <c:v>986868</c:v>
                </c:pt>
                <c:pt idx="4" formatCode="#,##0">
                  <c:v>1078760</c:v>
                </c:pt>
              </c:numCache>
            </c:numRef>
          </c:val>
          <c:extLst xmlns:c16r2="http://schemas.microsoft.com/office/drawing/2015/06/chart">
            <c:ext xmlns:c16="http://schemas.microsoft.com/office/drawing/2014/chart" uri="{C3380CC4-5D6E-409C-BE32-E72D297353CC}">
              <c16:uniqueId val="{00000000-3286-448C-A78F-7A28471A8434}"/>
            </c:ext>
          </c:extLst>
        </c:ser>
        <c:dLbls>
          <c:showLegendKey val="0"/>
          <c:showVal val="0"/>
          <c:showCatName val="0"/>
          <c:showSerName val="0"/>
          <c:showPercent val="0"/>
          <c:showBubbleSize val="0"/>
        </c:dLbls>
        <c:gapWidth val="219"/>
        <c:overlap val="-27"/>
        <c:axId val="534204912"/>
        <c:axId val="534205696"/>
      </c:barChart>
      <c:catAx>
        <c:axId val="534204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4205696"/>
        <c:crosses val="autoZero"/>
        <c:auto val="1"/>
        <c:lblAlgn val="ctr"/>
        <c:lblOffset val="100"/>
        <c:noMultiLvlLbl val="0"/>
      </c:catAx>
      <c:valAx>
        <c:axId val="5342056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42049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01F62C-AC9D-4BD1-8AEE-D1B3F7ECFD72}" type="doc">
      <dgm:prSet loTypeId="urn:microsoft.com/office/officeart/2005/8/layout/arrow2" loCatId="process" qsTypeId="urn:microsoft.com/office/officeart/2005/8/quickstyle/simple1" qsCatId="simple" csTypeId="urn:microsoft.com/office/officeart/2005/8/colors/accent2_4" csCatId="accent2" phldr="1"/>
      <dgm:spPr/>
    </dgm:pt>
    <dgm:pt modelId="{5DECA359-EB6A-4CC8-8B65-7F82BD17B041}">
      <dgm:prSet phldrT="[Text]" custT="1"/>
      <dgm:spPr/>
      <dgm:t>
        <a:bodyPr/>
        <a:lstStyle/>
        <a:p>
          <a:r>
            <a:rPr lang="en-US" sz="1800" b="1" dirty="0"/>
            <a:t>2001-</a:t>
          </a:r>
          <a:r>
            <a:rPr lang="en-US" sz="1800" dirty="0"/>
            <a:t> ECMA-335</a:t>
          </a:r>
        </a:p>
      </dgm:t>
    </dgm:pt>
    <dgm:pt modelId="{CDE66DC1-941E-432F-B0BB-46700B6CA983}" type="parTrans" cxnId="{3644BF0D-383A-4C5C-AF66-3C12D074B577}">
      <dgm:prSet/>
      <dgm:spPr/>
      <dgm:t>
        <a:bodyPr/>
        <a:lstStyle/>
        <a:p>
          <a:endParaRPr lang="en-US"/>
        </a:p>
      </dgm:t>
    </dgm:pt>
    <dgm:pt modelId="{1664592B-AFA7-4170-8781-772B37D022B9}" type="sibTrans" cxnId="{3644BF0D-383A-4C5C-AF66-3C12D074B577}">
      <dgm:prSet/>
      <dgm:spPr/>
      <dgm:t>
        <a:bodyPr/>
        <a:lstStyle/>
        <a:p>
          <a:endParaRPr lang="en-US"/>
        </a:p>
      </dgm:t>
    </dgm:pt>
    <dgm:pt modelId="{8B6DD358-51BF-4757-8751-7796FAC5E1F6}">
      <dgm:prSet phldrT="[Text]" custT="1"/>
      <dgm:spPr/>
      <dgm:t>
        <a:bodyPr/>
        <a:lstStyle/>
        <a:p>
          <a:pPr marL="0">
            <a:lnSpc>
              <a:spcPct val="100000"/>
            </a:lnSpc>
            <a:buNone/>
          </a:pPr>
          <a:r>
            <a:rPr lang="en-US" sz="1800" b="1" dirty="0"/>
            <a:t>2002-</a:t>
          </a:r>
          <a:r>
            <a:rPr lang="en-US" sz="1800" dirty="0"/>
            <a:t> .NET 1.0 for Windows released, Mono project begins	</a:t>
          </a:r>
        </a:p>
      </dgm:t>
    </dgm:pt>
    <dgm:pt modelId="{BB507609-5D96-485C-AA4D-603615282FB7}" type="parTrans" cxnId="{CA465489-0965-47B7-B0AF-C7B581A3273E}">
      <dgm:prSet/>
      <dgm:spPr/>
      <dgm:t>
        <a:bodyPr/>
        <a:lstStyle/>
        <a:p>
          <a:endParaRPr lang="en-US"/>
        </a:p>
      </dgm:t>
    </dgm:pt>
    <dgm:pt modelId="{3BD186A1-8242-4EC2-A64B-8FF7EA165DDC}" type="sibTrans" cxnId="{CA465489-0965-47B7-B0AF-C7B581A3273E}">
      <dgm:prSet/>
      <dgm:spPr/>
      <dgm:t>
        <a:bodyPr/>
        <a:lstStyle/>
        <a:p>
          <a:endParaRPr lang="en-US"/>
        </a:p>
      </dgm:t>
    </dgm:pt>
    <dgm:pt modelId="{61F523E6-DE2D-47FC-ADC7-928BC14DCEF8}">
      <dgm:prSet phldrT="[Text]" custT="1"/>
      <dgm:spPr/>
      <dgm:t>
        <a:bodyPr/>
        <a:lstStyle/>
        <a:p>
          <a:r>
            <a:rPr lang="en-US" sz="1800" b="1" dirty="0"/>
            <a:t>April 2014- </a:t>
          </a:r>
          <a:r>
            <a:rPr lang="en-US" sz="1800" dirty="0"/>
            <a:t>.NET Compiler Platform (“Roslyn”) Open Source 	             	       .NET Foundation founded</a:t>
          </a:r>
        </a:p>
      </dgm:t>
    </dgm:pt>
    <dgm:pt modelId="{348A9F91-B7D1-4492-AB48-12D5A5A270A4}" type="parTrans" cxnId="{78954D79-6186-4974-B22B-31B2F59A2BB7}">
      <dgm:prSet/>
      <dgm:spPr/>
      <dgm:t>
        <a:bodyPr/>
        <a:lstStyle/>
        <a:p>
          <a:endParaRPr lang="en-US"/>
        </a:p>
      </dgm:t>
    </dgm:pt>
    <dgm:pt modelId="{0637AABF-B55D-468E-8C7B-F586C14B5E63}" type="sibTrans" cxnId="{78954D79-6186-4974-B22B-31B2F59A2BB7}">
      <dgm:prSet/>
      <dgm:spPr/>
      <dgm:t>
        <a:bodyPr/>
        <a:lstStyle/>
        <a:p>
          <a:endParaRPr lang="en-US"/>
        </a:p>
      </dgm:t>
    </dgm:pt>
    <dgm:pt modelId="{4EE8B073-2662-4211-88FD-3F780B479335}">
      <dgm:prSet phldrT="[Text]" custT="1"/>
      <dgm:spPr/>
      <dgm:t>
        <a:bodyPr/>
        <a:lstStyle/>
        <a:p>
          <a:r>
            <a:rPr lang="en-US" sz="1800" b="1" dirty="0"/>
            <a:t>Nov 2014</a:t>
          </a:r>
          <a:r>
            <a:rPr lang="en-US" sz="1800" dirty="0"/>
            <a:t>- .NET Core Cross-plat, Open Source</a:t>
          </a:r>
        </a:p>
      </dgm:t>
    </dgm:pt>
    <dgm:pt modelId="{F353C548-4CC1-4045-97DC-2CA70C22248E}" type="parTrans" cxnId="{592F43C7-AA7F-40DB-A6EE-87A06A40C8EE}">
      <dgm:prSet/>
      <dgm:spPr/>
      <dgm:t>
        <a:bodyPr/>
        <a:lstStyle/>
        <a:p>
          <a:endParaRPr lang="en-US"/>
        </a:p>
      </dgm:t>
    </dgm:pt>
    <dgm:pt modelId="{21ECDFE4-18F6-4853-A046-687374723F93}" type="sibTrans" cxnId="{592F43C7-AA7F-40DB-A6EE-87A06A40C8EE}">
      <dgm:prSet/>
      <dgm:spPr/>
      <dgm:t>
        <a:bodyPr/>
        <a:lstStyle/>
        <a:p>
          <a:endParaRPr lang="en-US"/>
        </a:p>
      </dgm:t>
    </dgm:pt>
    <dgm:pt modelId="{9170D7C7-E3FE-43F7-B22D-00B2FA2A372B}">
      <dgm:prSet phldrT="[Text]" custT="1"/>
      <dgm:spPr/>
      <dgm:t>
        <a:bodyPr/>
        <a:lstStyle/>
        <a:p>
          <a:r>
            <a:rPr lang="en-US" sz="1800" b="1" dirty="0"/>
            <a:t>2008-</a:t>
          </a:r>
          <a:r>
            <a:rPr lang="en-US" sz="1800" dirty="0"/>
            <a:t> ASP.NET MVC (web platform) Open Source</a:t>
          </a:r>
        </a:p>
      </dgm:t>
    </dgm:pt>
    <dgm:pt modelId="{E4041F66-E402-4253-94B2-F78A1DC39BAA}" type="parTrans" cxnId="{63CA3C3F-3B85-446D-A207-E8AC06E3A570}">
      <dgm:prSet/>
      <dgm:spPr/>
      <dgm:t>
        <a:bodyPr/>
        <a:lstStyle/>
        <a:p>
          <a:endParaRPr lang="en-US"/>
        </a:p>
      </dgm:t>
    </dgm:pt>
    <dgm:pt modelId="{2C28FEF2-A27E-4665-97D3-925C6F5693C2}" type="sibTrans" cxnId="{63CA3C3F-3B85-446D-A207-E8AC06E3A570}">
      <dgm:prSet/>
      <dgm:spPr/>
      <dgm:t>
        <a:bodyPr/>
        <a:lstStyle/>
        <a:p>
          <a:endParaRPr lang="en-US"/>
        </a:p>
      </dgm:t>
    </dgm:pt>
    <dgm:pt modelId="{4563629F-5758-4E7A-8599-1AED44CDE18B}">
      <dgm:prSet phldrT="[Text]" custScaleX="287585" custScaleY="18877" custLinFactNeighborX="-78647" custLinFactNeighborY="-19876"/>
      <dgm:spPr/>
      <dgm:t>
        <a:bodyPr/>
        <a:lstStyle/>
        <a:p>
          <a:endParaRPr lang="en-US"/>
        </a:p>
      </dgm:t>
    </dgm:pt>
    <dgm:pt modelId="{7B883F9B-51D9-42ED-8BE9-43167FDF9A8C}" type="parTrans" cxnId="{FE93BB38-03E3-4889-9C4F-0D410C6D4B1C}">
      <dgm:prSet/>
      <dgm:spPr/>
      <dgm:t>
        <a:bodyPr/>
        <a:lstStyle/>
        <a:p>
          <a:endParaRPr lang="en-US"/>
        </a:p>
      </dgm:t>
    </dgm:pt>
    <dgm:pt modelId="{75E555FE-B66C-41B0-8C59-58A5D74DCCD2}" type="sibTrans" cxnId="{FE93BB38-03E3-4889-9C4F-0D410C6D4B1C}">
      <dgm:prSet/>
      <dgm:spPr/>
      <dgm:t>
        <a:bodyPr/>
        <a:lstStyle/>
        <a:p>
          <a:endParaRPr lang="en-US"/>
        </a:p>
      </dgm:t>
    </dgm:pt>
    <dgm:pt modelId="{C29B98F0-A956-4130-BF21-1FE0BAFBB787}" type="pres">
      <dgm:prSet presAssocID="{A801F62C-AC9D-4BD1-8AEE-D1B3F7ECFD72}" presName="arrowDiagram" presStyleCnt="0">
        <dgm:presLayoutVars>
          <dgm:chMax val="5"/>
          <dgm:dir/>
          <dgm:resizeHandles val="exact"/>
        </dgm:presLayoutVars>
      </dgm:prSet>
      <dgm:spPr/>
    </dgm:pt>
    <dgm:pt modelId="{445CE76B-B663-4A13-91FA-4833B1F882E0}" type="pres">
      <dgm:prSet presAssocID="{A801F62C-AC9D-4BD1-8AEE-D1B3F7ECFD72}" presName="arrow" presStyleLbl="bgShp" presStyleIdx="0" presStyleCnt="1" custAng="21051906" custScaleX="131407" custLinFactNeighborY="-966"/>
      <dgm:spPr>
        <a:solidFill>
          <a:schemeClr val="accent1">
            <a:lumMod val="40000"/>
            <a:lumOff val="60000"/>
          </a:schemeClr>
        </a:solidFill>
      </dgm:spPr>
    </dgm:pt>
    <dgm:pt modelId="{DD2FDE80-BD76-4FE6-AD76-212799F56C9B}" type="pres">
      <dgm:prSet presAssocID="{A801F62C-AC9D-4BD1-8AEE-D1B3F7ECFD72}" presName="arrowDiagram5" presStyleCnt="0"/>
      <dgm:spPr/>
    </dgm:pt>
    <dgm:pt modelId="{1A79CE91-146D-4A58-8CFF-24E185EEE864}" type="pres">
      <dgm:prSet presAssocID="{5DECA359-EB6A-4CC8-8B65-7F82BD17B041}" presName="bullet5a" presStyleLbl="node1" presStyleIdx="0" presStyleCnt="5" custLinFactX="-269167" custLinFactY="231224" custLinFactNeighborX="-300000" custLinFactNeighborY="300000">
        <dgm:style>
          <a:lnRef idx="3">
            <a:schemeClr val="lt1"/>
          </a:lnRef>
          <a:fillRef idx="1">
            <a:schemeClr val="accent2"/>
          </a:fillRef>
          <a:effectRef idx="1">
            <a:schemeClr val="accent2"/>
          </a:effectRef>
          <a:fontRef idx="minor">
            <a:schemeClr val="lt1"/>
          </a:fontRef>
        </dgm:style>
      </dgm:prSet>
      <dgm:spPr>
        <a:solidFill>
          <a:schemeClr val="tx2"/>
        </a:solidFill>
      </dgm:spPr>
    </dgm:pt>
    <dgm:pt modelId="{02ACBB0C-A4E6-4CE0-AB81-EEC339D618C4}" type="pres">
      <dgm:prSet presAssocID="{5DECA359-EB6A-4CC8-8B65-7F82BD17B041}" presName="textBox5a" presStyleLbl="revTx" presStyleIdx="0" presStyleCnt="5" custScaleX="181353" custScaleY="29595" custLinFactNeighborX="-46634" custLinFactNeighborY="44428">
        <dgm:presLayoutVars>
          <dgm:bulletEnabled val="1"/>
        </dgm:presLayoutVars>
      </dgm:prSet>
      <dgm:spPr/>
      <dgm:t>
        <a:bodyPr/>
        <a:lstStyle/>
        <a:p>
          <a:endParaRPr lang="en-US"/>
        </a:p>
      </dgm:t>
    </dgm:pt>
    <dgm:pt modelId="{0AD565A3-5AC3-4127-A403-CC5DC4A0D427}" type="pres">
      <dgm:prSet presAssocID="{8B6DD358-51BF-4757-8751-7796FAC5E1F6}" presName="bullet5b" presStyleLbl="node1" presStyleIdx="1" presStyleCnt="5" custLinFactX="-219479" custLinFactY="200000" custLinFactNeighborX="-300000" custLinFactNeighborY="222509">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2CF6D86F-C3C8-4708-9EA9-7215C8E231C2}" type="pres">
      <dgm:prSet presAssocID="{8B6DD358-51BF-4757-8751-7796FAC5E1F6}" presName="textBox5b" presStyleLbl="revTx" presStyleIdx="1" presStyleCnt="5" custScaleX="517012" custScaleY="26395" custLinFactX="4191" custLinFactNeighborX="100000" custLinFactNeighborY="21530">
        <dgm:presLayoutVars>
          <dgm:bulletEnabled val="1"/>
        </dgm:presLayoutVars>
      </dgm:prSet>
      <dgm:spPr/>
      <dgm:t>
        <a:bodyPr/>
        <a:lstStyle/>
        <a:p>
          <a:endParaRPr lang="en-US"/>
        </a:p>
      </dgm:t>
    </dgm:pt>
    <dgm:pt modelId="{FE73A144-1EF7-4D1D-A0D8-4B0231E7A56E}" type="pres">
      <dgm:prSet presAssocID="{9170D7C7-E3FE-43F7-B22D-00B2FA2A372B}" presName="bullet5c" presStyleLbl="node1" presStyleIdx="2" presStyleCnt="5" custLinFactX="-214284" custLinFactY="104221" custLinFactNeighborX="-300000" custLinFactNeighborY="20000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65D9C5E1-E7BD-41A6-9C64-5D4CA8948D44}" type="pres">
      <dgm:prSet presAssocID="{9170D7C7-E3FE-43F7-B22D-00B2FA2A372B}" presName="textBox5c" presStyleLbl="revTx" presStyleIdx="2" presStyleCnt="5" custScaleX="344772" custScaleY="20898" custLinFactNeighborX="2357" custLinFactNeighborY="7743">
        <dgm:presLayoutVars>
          <dgm:bulletEnabled val="1"/>
        </dgm:presLayoutVars>
      </dgm:prSet>
      <dgm:spPr/>
      <dgm:t>
        <a:bodyPr/>
        <a:lstStyle/>
        <a:p>
          <a:endParaRPr lang="en-US"/>
        </a:p>
      </dgm:t>
    </dgm:pt>
    <dgm:pt modelId="{37BC5191-6CA7-4BCD-BD18-FA4936AE9D47}" type="pres">
      <dgm:prSet presAssocID="{61F523E6-DE2D-47FC-ADC7-928BC14DCEF8}" presName="bullet5d" presStyleLbl="node1" presStyleIdx="3" presStyleCnt="5" custLinFactX="-173596" custLinFactY="36697" custLinFactNeighborX="-200000" custLinFactNeighborY="100000">
        <dgm:style>
          <a:lnRef idx="3">
            <a:schemeClr val="lt1"/>
          </a:lnRef>
          <a:fillRef idx="1">
            <a:schemeClr val="accent2"/>
          </a:fillRef>
          <a:effectRef idx="1">
            <a:schemeClr val="accent2"/>
          </a:effectRef>
          <a:fontRef idx="minor">
            <a:schemeClr val="lt1"/>
          </a:fontRef>
        </dgm:style>
      </dgm:prSet>
      <dgm:spPr/>
    </dgm:pt>
    <dgm:pt modelId="{D68714DF-9EDE-4838-9966-03944FEEBB86}" type="pres">
      <dgm:prSet presAssocID="{61F523E6-DE2D-47FC-ADC7-928BC14DCEF8}" presName="textBox5d" presStyleLbl="revTx" presStyleIdx="3" presStyleCnt="5" custScaleX="403782" custScaleY="14935" custLinFactNeighborX="43801" custLinFactNeighborY="-12794">
        <dgm:presLayoutVars>
          <dgm:bulletEnabled val="1"/>
        </dgm:presLayoutVars>
      </dgm:prSet>
      <dgm:spPr/>
      <dgm:t>
        <a:bodyPr/>
        <a:lstStyle/>
        <a:p>
          <a:endParaRPr lang="en-US"/>
        </a:p>
      </dgm:t>
    </dgm:pt>
    <dgm:pt modelId="{11088BE2-FC9D-41F7-A371-06827BFE761D}" type="pres">
      <dgm:prSet presAssocID="{4EE8B073-2662-4211-88FD-3F780B479335}" presName="bullet5e" presStyleLbl="node1" presStyleIdx="4" presStyleCnt="5" custScaleX="87197" custScaleY="87197" custLinFactX="-167033" custLinFactNeighborX="-200000" custLinFactNeighborY="84470">
        <dgm:style>
          <a:lnRef idx="3">
            <a:schemeClr val="lt1"/>
          </a:lnRef>
          <a:fillRef idx="1">
            <a:schemeClr val="accent2"/>
          </a:fillRef>
          <a:effectRef idx="1">
            <a:schemeClr val="accent2"/>
          </a:effectRef>
          <a:fontRef idx="minor">
            <a:schemeClr val="lt1"/>
          </a:fontRef>
        </dgm:style>
      </dgm:prSet>
      <dgm:spPr>
        <a:solidFill>
          <a:schemeClr val="accent1"/>
        </a:solidFill>
      </dgm:spPr>
    </dgm:pt>
    <dgm:pt modelId="{36BA0F86-05E3-4F56-8DDA-64D8EA824BE5}" type="pres">
      <dgm:prSet presAssocID="{4EE8B073-2662-4211-88FD-3F780B479335}" presName="textBox5e" presStyleLbl="revTx" presStyleIdx="4" presStyleCnt="5" custScaleX="340981" custScaleY="18877" custLinFactNeighborX="-24009" custLinFactNeighborY="-17646">
        <dgm:presLayoutVars>
          <dgm:bulletEnabled val="1"/>
        </dgm:presLayoutVars>
      </dgm:prSet>
      <dgm:spPr/>
      <dgm:t>
        <a:bodyPr/>
        <a:lstStyle/>
        <a:p>
          <a:endParaRPr lang="en-US"/>
        </a:p>
      </dgm:t>
    </dgm:pt>
  </dgm:ptLst>
  <dgm:cxnLst>
    <dgm:cxn modelId="{FE93BB38-03E3-4889-9C4F-0D410C6D4B1C}" srcId="{A801F62C-AC9D-4BD1-8AEE-D1B3F7ECFD72}" destId="{4563629F-5758-4E7A-8599-1AED44CDE18B}" srcOrd="5" destOrd="0" parTransId="{7B883F9B-51D9-42ED-8BE9-43167FDF9A8C}" sibTransId="{75E555FE-B66C-41B0-8C59-58A5D74DCCD2}"/>
    <dgm:cxn modelId="{63CA3C3F-3B85-446D-A207-E8AC06E3A570}" srcId="{A801F62C-AC9D-4BD1-8AEE-D1B3F7ECFD72}" destId="{9170D7C7-E3FE-43F7-B22D-00B2FA2A372B}" srcOrd="2" destOrd="0" parTransId="{E4041F66-E402-4253-94B2-F78A1DC39BAA}" sibTransId="{2C28FEF2-A27E-4665-97D3-925C6F5693C2}"/>
    <dgm:cxn modelId="{ACBE487B-FA3E-45F6-BA3E-542D9F973B15}" type="presOf" srcId="{8B6DD358-51BF-4757-8751-7796FAC5E1F6}" destId="{2CF6D86F-C3C8-4708-9EA9-7215C8E231C2}" srcOrd="0" destOrd="0" presId="urn:microsoft.com/office/officeart/2005/8/layout/arrow2"/>
    <dgm:cxn modelId="{CA465489-0965-47B7-B0AF-C7B581A3273E}" srcId="{A801F62C-AC9D-4BD1-8AEE-D1B3F7ECFD72}" destId="{8B6DD358-51BF-4757-8751-7796FAC5E1F6}" srcOrd="1" destOrd="0" parTransId="{BB507609-5D96-485C-AA4D-603615282FB7}" sibTransId="{3BD186A1-8242-4EC2-A64B-8FF7EA165DDC}"/>
    <dgm:cxn modelId="{592F43C7-AA7F-40DB-A6EE-87A06A40C8EE}" srcId="{A801F62C-AC9D-4BD1-8AEE-D1B3F7ECFD72}" destId="{4EE8B073-2662-4211-88FD-3F780B479335}" srcOrd="4" destOrd="0" parTransId="{F353C548-4CC1-4045-97DC-2CA70C22248E}" sibTransId="{21ECDFE4-18F6-4853-A046-687374723F93}"/>
    <dgm:cxn modelId="{CC89CEB3-5AAE-43DE-8EB0-2DB3BA797881}" type="presOf" srcId="{9170D7C7-E3FE-43F7-B22D-00B2FA2A372B}" destId="{65D9C5E1-E7BD-41A6-9C64-5D4CA8948D44}" srcOrd="0" destOrd="0" presId="urn:microsoft.com/office/officeart/2005/8/layout/arrow2"/>
    <dgm:cxn modelId="{E348B9F3-186E-453C-9DAB-0113EEDC5D34}" type="presOf" srcId="{61F523E6-DE2D-47FC-ADC7-928BC14DCEF8}" destId="{D68714DF-9EDE-4838-9966-03944FEEBB86}" srcOrd="0" destOrd="0" presId="urn:microsoft.com/office/officeart/2005/8/layout/arrow2"/>
    <dgm:cxn modelId="{0AB80497-9034-4CF2-BD25-B467A43B5283}" type="presOf" srcId="{5DECA359-EB6A-4CC8-8B65-7F82BD17B041}" destId="{02ACBB0C-A4E6-4CE0-AB81-EEC339D618C4}" srcOrd="0" destOrd="0" presId="urn:microsoft.com/office/officeart/2005/8/layout/arrow2"/>
    <dgm:cxn modelId="{3644BF0D-383A-4C5C-AF66-3C12D074B577}" srcId="{A801F62C-AC9D-4BD1-8AEE-D1B3F7ECFD72}" destId="{5DECA359-EB6A-4CC8-8B65-7F82BD17B041}" srcOrd="0" destOrd="0" parTransId="{CDE66DC1-941E-432F-B0BB-46700B6CA983}" sibTransId="{1664592B-AFA7-4170-8781-772B37D022B9}"/>
    <dgm:cxn modelId="{D76C70D2-908E-4340-873D-8DD3B07DADA4}" type="presOf" srcId="{4EE8B073-2662-4211-88FD-3F780B479335}" destId="{36BA0F86-05E3-4F56-8DDA-64D8EA824BE5}" srcOrd="0" destOrd="0" presId="urn:microsoft.com/office/officeart/2005/8/layout/arrow2"/>
    <dgm:cxn modelId="{25C5E176-5607-40F7-98D5-639AF06EA712}" type="presOf" srcId="{A801F62C-AC9D-4BD1-8AEE-D1B3F7ECFD72}" destId="{C29B98F0-A956-4130-BF21-1FE0BAFBB787}" srcOrd="0" destOrd="0" presId="urn:microsoft.com/office/officeart/2005/8/layout/arrow2"/>
    <dgm:cxn modelId="{78954D79-6186-4974-B22B-31B2F59A2BB7}" srcId="{A801F62C-AC9D-4BD1-8AEE-D1B3F7ECFD72}" destId="{61F523E6-DE2D-47FC-ADC7-928BC14DCEF8}" srcOrd="3" destOrd="0" parTransId="{348A9F91-B7D1-4492-AB48-12D5A5A270A4}" sibTransId="{0637AABF-B55D-468E-8C7B-F586C14B5E63}"/>
    <dgm:cxn modelId="{4ABB8962-3BB6-4E45-AF36-B690E508C722}" type="presParOf" srcId="{C29B98F0-A956-4130-BF21-1FE0BAFBB787}" destId="{445CE76B-B663-4A13-91FA-4833B1F882E0}" srcOrd="0" destOrd="0" presId="urn:microsoft.com/office/officeart/2005/8/layout/arrow2"/>
    <dgm:cxn modelId="{80F2B8BB-A9D1-42A0-A446-725FA810ABFE}" type="presParOf" srcId="{C29B98F0-A956-4130-BF21-1FE0BAFBB787}" destId="{DD2FDE80-BD76-4FE6-AD76-212799F56C9B}" srcOrd="1" destOrd="0" presId="urn:microsoft.com/office/officeart/2005/8/layout/arrow2"/>
    <dgm:cxn modelId="{35CC3BCA-6DF3-4CC6-B196-A5F0A11952C3}" type="presParOf" srcId="{DD2FDE80-BD76-4FE6-AD76-212799F56C9B}" destId="{1A79CE91-146D-4A58-8CFF-24E185EEE864}" srcOrd="0" destOrd="0" presId="urn:microsoft.com/office/officeart/2005/8/layout/arrow2"/>
    <dgm:cxn modelId="{F3D3B1C4-FFF2-438D-B4A6-6BBDD53A7378}" type="presParOf" srcId="{DD2FDE80-BD76-4FE6-AD76-212799F56C9B}" destId="{02ACBB0C-A4E6-4CE0-AB81-EEC339D618C4}" srcOrd="1" destOrd="0" presId="urn:microsoft.com/office/officeart/2005/8/layout/arrow2"/>
    <dgm:cxn modelId="{C7D252CF-AA55-4FD9-837E-9FBAB21B9038}" type="presParOf" srcId="{DD2FDE80-BD76-4FE6-AD76-212799F56C9B}" destId="{0AD565A3-5AC3-4127-A403-CC5DC4A0D427}" srcOrd="2" destOrd="0" presId="urn:microsoft.com/office/officeart/2005/8/layout/arrow2"/>
    <dgm:cxn modelId="{73556352-5F84-45E3-A002-51802265191E}" type="presParOf" srcId="{DD2FDE80-BD76-4FE6-AD76-212799F56C9B}" destId="{2CF6D86F-C3C8-4708-9EA9-7215C8E231C2}" srcOrd="3" destOrd="0" presId="urn:microsoft.com/office/officeart/2005/8/layout/arrow2"/>
    <dgm:cxn modelId="{18BCB69C-49E5-4D17-BC9A-33DA44692CB0}" type="presParOf" srcId="{DD2FDE80-BD76-4FE6-AD76-212799F56C9B}" destId="{FE73A144-1EF7-4D1D-A0D8-4B0231E7A56E}" srcOrd="4" destOrd="0" presId="urn:microsoft.com/office/officeart/2005/8/layout/arrow2"/>
    <dgm:cxn modelId="{42AAF556-D55F-441E-B91E-2485CB88F76B}" type="presParOf" srcId="{DD2FDE80-BD76-4FE6-AD76-212799F56C9B}" destId="{65D9C5E1-E7BD-41A6-9C64-5D4CA8948D44}" srcOrd="5" destOrd="0" presId="urn:microsoft.com/office/officeart/2005/8/layout/arrow2"/>
    <dgm:cxn modelId="{3C1EDC62-30E0-40D3-90C6-49264C33AC19}" type="presParOf" srcId="{DD2FDE80-BD76-4FE6-AD76-212799F56C9B}" destId="{37BC5191-6CA7-4BCD-BD18-FA4936AE9D47}" srcOrd="6" destOrd="0" presId="urn:microsoft.com/office/officeart/2005/8/layout/arrow2"/>
    <dgm:cxn modelId="{AD20DAA6-3787-4F96-9D4C-CDEB034EFFD6}" type="presParOf" srcId="{DD2FDE80-BD76-4FE6-AD76-212799F56C9B}" destId="{D68714DF-9EDE-4838-9966-03944FEEBB86}" srcOrd="7" destOrd="0" presId="urn:microsoft.com/office/officeart/2005/8/layout/arrow2"/>
    <dgm:cxn modelId="{14A69CEE-7E9B-4D59-A082-38BCA0BBA432}" type="presParOf" srcId="{DD2FDE80-BD76-4FE6-AD76-212799F56C9B}" destId="{11088BE2-FC9D-41F7-A371-06827BFE761D}" srcOrd="8" destOrd="0" presId="urn:microsoft.com/office/officeart/2005/8/layout/arrow2"/>
    <dgm:cxn modelId="{EA883E96-87D1-4AA6-AC7B-62DA85A6AA93}" type="presParOf" srcId="{DD2FDE80-BD76-4FE6-AD76-212799F56C9B}" destId="{36BA0F86-05E3-4F56-8DDA-64D8EA824BE5}" srcOrd="9" destOrd="0" presId="urn:microsoft.com/office/officeart/2005/8/layout/arrow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FB109183-6A97-499C-A537-A98260FD926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endParaRPr lang="en-US"/>
          </a:p>
        </p:txBody>
      </p:sp>
      <p:sp>
        <p:nvSpPr>
          <p:cNvPr id="3" name="Date Placeholder 2">
            <a:extLst>
              <a:ext uri="{FF2B5EF4-FFF2-40B4-BE49-F238E27FC236}">
                <a16:creationId xmlns:a16="http://schemas.microsoft.com/office/drawing/2014/main" xmlns="" id="{8B7B27EE-C43D-48BC-BE7F-8AA923ADF511}"/>
              </a:ext>
            </a:extLst>
          </p:cNvPr>
          <p:cNvSpPr>
            <a:spLocks noGrp="1"/>
          </p:cNvSpPr>
          <p:nvPr>
            <p:ph type="dt" sz="quarter" idx="1"/>
          </p:nvPr>
        </p:nvSpPr>
        <p:spPr>
          <a:xfrm>
            <a:off x="4143375" y="1"/>
            <a:ext cx="3170238" cy="481013"/>
          </a:xfrm>
          <a:prstGeom prst="rect">
            <a:avLst/>
          </a:prstGeom>
        </p:spPr>
        <p:txBody>
          <a:bodyPr vert="horz" lIns="91429" tIns="45715" rIns="91429" bIns="45715" rtlCol="0"/>
          <a:lstStyle>
            <a:lvl1pPr algn="r">
              <a:defRPr sz="1200"/>
            </a:lvl1pPr>
          </a:lstStyle>
          <a:p>
            <a:fld id="{6A4A805B-461C-4670-9402-81E801250286}" type="datetimeFigureOut">
              <a:rPr lang="en-US" smtClean="0"/>
              <a:t>6/26/2019</a:t>
            </a:fld>
            <a:endParaRPr lang="en-US"/>
          </a:p>
        </p:txBody>
      </p:sp>
      <p:sp>
        <p:nvSpPr>
          <p:cNvPr id="4" name="Footer Placeholder 3">
            <a:extLst>
              <a:ext uri="{FF2B5EF4-FFF2-40B4-BE49-F238E27FC236}">
                <a16:creationId xmlns:a16="http://schemas.microsoft.com/office/drawing/2014/main" xmlns="" id="{ECE6E46E-E7C4-451B-8240-39427C18E875}"/>
              </a:ext>
            </a:extLst>
          </p:cNvPr>
          <p:cNvSpPr>
            <a:spLocks noGrp="1"/>
          </p:cNvSpPr>
          <p:nvPr>
            <p:ph type="ftr" sz="quarter" idx="2"/>
          </p:nvPr>
        </p:nvSpPr>
        <p:spPr>
          <a:xfrm>
            <a:off x="0" y="9120188"/>
            <a:ext cx="3170238" cy="481012"/>
          </a:xfrm>
          <a:prstGeom prst="rect">
            <a:avLst/>
          </a:prstGeom>
        </p:spPr>
        <p:txBody>
          <a:bodyPr vert="horz" lIns="91429" tIns="45715" rIns="91429" bIns="45715"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83B97971-52EE-4BDD-A93C-B1B507E4CC55}"/>
              </a:ext>
            </a:extLst>
          </p:cNvPr>
          <p:cNvSpPr>
            <a:spLocks noGrp="1"/>
          </p:cNvSpPr>
          <p:nvPr>
            <p:ph type="sldNum" sz="quarter" idx="3"/>
          </p:nvPr>
        </p:nvSpPr>
        <p:spPr>
          <a:xfrm>
            <a:off x="4143375" y="9120188"/>
            <a:ext cx="3170238" cy="481012"/>
          </a:xfrm>
          <a:prstGeom prst="rect">
            <a:avLst/>
          </a:prstGeom>
        </p:spPr>
        <p:txBody>
          <a:bodyPr vert="horz" lIns="91429" tIns="45715" rIns="91429" bIns="45715" rtlCol="0" anchor="b"/>
          <a:lstStyle>
            <a:lvl1pPr algn="r">
              <a:defRPr sz="1200"/>
            </a:lvl1pPr>
          </a:lstStyle>
          <a:p>
            <a:fld id="{BE7A608B-A52C-471B-B76C-638862CCF1D6}" type="slidenum">
              <a:rPr lang="en-US" smtClean="0"/>
              <a:t>‹#›</a:t>
            </a:fld>
            <a:endParaRPr lang="en-US"/>
          </a:p>
        </p:txBody>
      </p:sp>
    </p:spTree>
    <p:extLst>
      <p:ext uri="{BB962C8B-B14F-4D97-AF65-F5344CB8AC3E}">
        <p14:creationId xmlns:p14="http://schemas.microsoft.com/office/powerpoint/2010/main" val="42370525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0" tIns="48325" rIns="96650" bIns="48325" rtlCol="0" anchor="ctr"/>
          <a:lstStyle/>
          <a:p>
            <a:endParaRPr lang="en-US"/>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6650" tIns="48325" rIns="96650" bIns="4832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4143587" y="9119474"/>
            <a:ext cx="3169921" cy="481726"/>
          </a:xfrm>
          <a:prstGeom prst="rect">
            <a:avLst/>
          </a:prstGeom>
        </p:spPr>
        <p:txBody>
          <a:bodyPr vert="horz" lIns="96650" tIns="48325" rIns="96650" bIns="48325" rtlCol="0" anchor="b"/>
          <a:lstStyle>
            <a:lvl1pPr algn="r">
              <a:defRPr sz="1300"/>
            </a:lvl1pPr>
          </a:lstStyle>
          <a:p>
            <a:fld id="{E0AE778D-2A57-4226-B72B-26EA3CA60131}" type="slidenum">
              <a:rPr lang="en-US" smtClean="0"/>
              <a:t>‹#›</a:t>
            </a:fld>
            <a:endParaRPr lang="en-US"/>
          </a:p>
        </p:txBody>
      </p:sp>
      <p:sp>
        <p:nvSpPr>
          <p:cNvPr id="11" name="Header Placeholder 10">
            <a:extLst>
              <a:ext uri="{FF2B5EF4-FFF2-40B4-BE49-F238E27FC236}">
                <a16:creationId xmlns:a16="http://schemas.microsoft.com/office/drawing/2014/main" xmlns="" id="{C6085E80-0CA6-429A-827F-050AA72B63D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ageofascent.com/2019/02/04/asp-net-core-saturating-10gbe-at-7-million-requests-per-second/"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.NET?</a:t>
            </a:r>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
        <p:nvSpPr>
          <p:cNvPr id="5" name="Header Placeholder 10">
            <a:extLst>
              <a:ext uri="{FF2B5EF4-FFF2-40B4-BE49-F238E27FC236}">
                <a16:creationId xmlns:a16="http://schemas.microsoft.com/office/drawing/2014/main" xmlns="" id="{FF939A78-2FF4-470E-8E9D-B65CE1E86397}"/>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50629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.NET Foundation is our center of gravity for open development and collaboration around the .NET ecosystem. The .NET</a:t>
            </a:r>
            <a:r>
              <a:rPr lang="en-US" b="0" baseline="0" dirty="0"/>
              <a:t> </a:t>
            </a:r>
            <a:r>
              <a:rPr lang="en-US" baseline="0" dirty="0"/>
              <a:t>Foundation has over 60 projects and hundreds of repos under its stewardship. Open Source Software foundations provide protection, support, services and best practices for helping each project be successful and to grow the ecosystem of people and software. </a:t>
            </a:r>
            <a:endParaRPr lang="en-US" dirty="0"/>
          </a:p>
          <a:p>
            <a:endParaRPr lang="en-US" dirty="0"/>
          </a:p>
          <a:p>
            <a:endParaRPr lang="en-US" dirty="0"/>
          </a:p>
          <a:p>
            <a:endParaRPr lang="en-US" dirty="0"/>
          </a:p>
        </p:txBody>
      </p:sp>
      <p:sp>
        <p:nvSpPr>
          <p:cNvPr id="7" name="Slide Number Placeholder 6"/>
          <p:cNvSpPr>
            <a:spLocks noGrp="1"/>
          </p:cNvSpPr>
          <p:nvPr>
            <p:ph type="sldNum" sz="quarter" idx="13"/>
          </p:nvPr>
        </p:nvSpPr>
        <p:spPr/>
        <p:txBody>
          <a:bodyPr/>
          <a:lstStyle/>
          <a:p>
            <a:pPr defTabSz="1004619">
              <a:defRPr/>
            </a:pPr>
            <a:fld id="{B4008EB6-D09E-4580-8CD6-DDB14511944F}" type="slidenum">
              <a:rPr lang="en-US">
                <a:solidFill>
                  <a:prstClr val="black"/>
                </a:solidFill>
                <a:latin typeface="Calibri" panose="020F0502020204030204"/>
              </a:rPr>
              <a:pPr defTabSz="1004619">
                <a:defRPr/>
              </a:pPr>
              <a:t>14</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xmlns=""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504625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 huge community and the .NET Foundation is key to help foster it. We have over 4 million developers worldwide and .NET has grown its developer base by 1 million over the last year. There are meetups all over the world that speak on all sorts of .NET topics and application development. Here are the ones on meetup.com.</a:t>
            </a:r>
          </a:p>
        </p:txBody>
      </p:sp>
      <p:sp>
        <p:nvSpPr>
          <p:cNvPr id="4" name="Slide Number Placeholder 3"/>
          <p:cNvSpPr>
            <a:spLocks noGrp="1"/>
          </p:cNvSpPr>
          <p:nvPr>
            <p:ph type="sldNum" sz="quarter" idx="10"/>
          </p:nvPr>
        </p:nvSpPr>
        <p:spPr/>
        <p:txBody>
          <a:bodyPr/>
          <a:lstStyle/>
          <a:p>
            <a:fld id="{E0AE778D-2A57-4226-B72B-26EA3CA60131}" type="slidenum">
              <a:rPr lang="en-US" smtClean="0"/>
              <a:t>15</a:t>
            </a:fld>
            <a:endParaRPr lang="en-US"/>
          </a:p>
        </p:txBody>
      </p:sp>
      <p:sp>
        <p:nvSpPr>
          <p:cNvPr id="5" name="Header Placeholder 10">
            <a:extLst>
              <a:ext uri="{FF2B5EF4-FFF2-40B4-BE49-F238E27FC236}">
                <a16:creationId xmlns:a16="http://schemas.microsoft.com/office/drawing/2014/main" xmlns="" id="{B97ED9AE-6E82-4D32-9F42-74C22E074F0F}"/>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643184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not just individual developers, it’s large companies that are invested in the future of .NET. .NET is bigger than Microsoft. The technical steering group of the .NET Foundation is responsible for guiding .NET into the future together with industry partners. </a:t>
            </a:r>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16</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xmlns="" id="{71E255AA-A44E-4218-B613-F704AC76BAC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52509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were designed from the start as an independent forum to foster open development and collaboration across open source technologies for .NET. Our goal is to strengthen the .NET ecosystem through openness, rapid innovation, and community participation. If you get involved, we'll help you stay focused on producing high-quality software without the legal and administrative distractions and overhead. Keep your eye on the code and your users! </a:t>
            </a:r>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17</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xmlns="" id="{71E255AA-A44E-4218-B613-F704AC76BACB}"/>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60089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18</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xmlns="" id="{DE65F77B-63D7-4180-9A8C-A9F24C26971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408584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Dotnet-bot helps us check the contributions (called Pull Requests) to make sure they are the developer’s original work. Dotnet-bot does this by checking if people have signed a contributor license agreement. This makes sure that the code that is submitted isn’t stolen from another product or company. </a:t>
            </a:r>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19</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xmlns="" id="{913E86A2-2B63-443A-9F8D-ED5CE2E88FBC}"/>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83442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encourage you to look through GitHub – there are millions of open source projects there, some big, some small. To give you a sense of the size of .NET, take a look at how many PRs we’ve had, open discussions happening in issues, and stars (or likes) we’ve got. </a:t>
            </a:r>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20</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xmlns="" id="{FC39B0B8-F1E0-4EB2-A799-4FA4D7F28B1E}"/>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504923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want to learn .NET? Start with a language. We make it easy to get started learning right in your browser. </a:t>
            </a:r>
          </a:p>
        </p:txBody>
      </p:sp>
      <p:sp>
        <p:nvSpPr>
          <p:cNvPr id="4" name="Slide Number Placeholder 3"/>
          <p:cNvSpPr>
            <a:spLocks noGrp="1"/>
          </p:cNvSpPr>
          <p:nvPr>
            <p:ph type="sldNum" sz="quarter" idx="10"/>
          </p:nvPr>
        </p:nvSpPr>
        <p:spPr/>
        <p:txBody>
          <a:bodyPr/>
          <a:lstStyle/>
          <a:p>
            <a:fld id="{E0AE778D-2A57-4226-B72B-26EA3CA60131}" type="slidenum">
              <a:rPr lang="en-US" smtClean="0"/>
              <a:t>21</a:t>
            </a:fld>
            <a:endParaRPr lang="en-US"/>
          </a:p>
        </p:txBody>
      </p:sp>
      <p:sp>
        <p:nvSpPr>
          <p:cNvPr id="5" name="Header Placeholder 10">
            <a:extLst>
              <a:ext uri="{FF2B5EF4-FFF2-40B4-BE49-F238E27FC236}">
                <a16:creationId xmlns:a16="http://schemas.microsoft.com/office/drawing/2014/main" xmlns="" id="{43AD052D-DF69-459D-86BF-623D5EA6F6A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345490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free tools that can help you build </a:t>
            </a:r>
            <a:r>
              <a:rPr lang="en-US"/>
              <a:t>your apps.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22</a:t>
            </a:fld>
            <a:endParaRPr lang="en-US"/>
          </a:p>
        </p:txBody>
      </p:sp>
      <p:sp>
        <p:nvSpPr>
          <p:cNvPr id="5" name="Header Placeholder 10">
            <a:extLst>
              <a:ext uri="{FF2B5EF4-FFF2-40B4-BE49-F238E27FC236}">
                <a16:creationId xmlns:a16="http://schemas.microsoft.com/office/drawing/2014/main" xmlns="" id="{5DA3948D-156A-44E9-AF62-E5BCD2B66E49}"/>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190371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501">
              <a:defRPr/>
            </a:pPr>
            <a:fld id="{3F63EB8A-53A4-4077-8798-610E05BE84FE}" type="slidenum">
              <a:rPr lang="en-US">
                <a:solidFill>
                  <a:prstClr val="black"/>
                </a:solidFill>
                <a:latin typeface="Calibri" panose="020F0502020204030204"/>
              </a:rPr>
              <a:pPr defTabSz="966501">
                <a:defRPr/>
              </a:pPr>
              <a:t>5</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xmlns="" id="{2D783C66-F127-46DC-9F52-CFBF74E00FB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58716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You can build anything with .NET.  From desktop apps to cloud-native services, iPhone and Android mobile apps to artificial intelligence, you can build almost anything with the .NET platform. </a:t>
            </a:r>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6</a:t>
            </a:fld>
            <a:endParaRPr lang="en-US"/>
          </a:p>
        </p:txBody>
      </p:sp>
      <p:sp>
        <p:nvSpPr>
          <p:cNvPr id="5" name="Header Placeholder 10">
            <a:extLst>
              <a:ext uri="{FF2B5EF4-FFF2-40B4-BE49-F238E27FC236}">
                <a16:creationId xmlns:a16="http://schemas.microsoft.com/office/drawing/2014/main" xmlns="" id="{2EE73D4C-51FB-4802-AE0D-9B906CA7C3F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4259005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.NET is an entire software development platform that takes care of a lot of the heavy lifting for you when you want to build an application. Applications frameworks help you build the specific types of apps or workloads and enable you to literally build any app for any platform with any operating system. Each .NET workload shares a common infrastructure and </a:t>
            </a:r>
            <a:r>
              <a:rPr lang="en-US" b="0" baseline="0" dirty="0"/>
              <a:t>.NET Standard library. </a:t>
            </a:r>
            <a:r>
              <a:rPr lang="en-US" baseline="0" dirty="0"/>
              <a:t>This means not only are your .NET skills portable, but your </a:t>
            </a:r>
            <a:r>
              <a:rPr lang="en-US" i="1" baseline="0" dirty="0"/>
              <a:t>actual code </a:t>
            </a:r>
            <a:r>
              <a:rPr lang="en-US" baseline="0" dirty="0"/>
              <a:t>is portable no matter what you’re building. This makes it easy to share reusable components (called libraries) across the breadth of applications people build. </a:t>
            </a:r>
          </a:p>
          <a:p>
            <a:endParaRPr lang="en-US" baseline="0" dirty="0"/>
          </a:p>
          <a:p>
            <a:r>
              <a:rPr lang="en-US" baseline="0" dirty="0"/>
              <a:t>Additionally, there are a broad set of development tools that makes it really productive to write, debug, build and manage code bases. </a:t>
            </a:r>
          </a:p>
          <a:p>
            <a:endParaRPr lang="en-US" dirty="0"/>
          </a:p>
          <a:p>
            <a:r>
              <a:rPr lang="en-US" dirty="0"/>
              <a:t>See:</a:t>
            </a:r>
            <a:r>
              <a:rPr lang="en-US" baseline="0" dirty="0"/>
              <a:t> www.dot.net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xmlns=""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260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 to slide bullet points.)</a:t>
            </a:r>
          </a:p>
          <a:p>
            <a:endParaRPr lang="en-US" dirty="0"/>
          </a:p>
        </p:txBody>
      </p:sp>
      <p:sp>
        <p:nvSpPr>
          <p:cNvPr id="4" name="Slide Number Placeholder 3"/>
          <p:cNvSpPr>
            <a:spLocks noGrp="1"/>
          </p:cNvSpPr>
          <p:nvPr>
            <p:ph type="sldNum" sz="quarter" idx="10"/>
          </p:nvPr>
        </p:nvSpPr>
        <p:spPr/>
        <p:txBody>
          <a:bodyPr/>
          <a:lstStyle/>
          <a:p>
            <a:pPr defTabSz="966501">
              <a:defRPr/>
            </a:pPr>
            <a:fld id="{3829E9FC-B671-424D-AD31-3E8C5FC948FF}" type="slidenum">
              <a:rPr lang="en-US">
                <a:solidFill>
                  <a:prstClr val="black"/>
                </a:solidFill>
                <a:latin typeface="Calibri" panose="020F0502020204030204"/>
              </a:rPr>
              <a:pPr defTabSz="966501">
                <a:defRPr/>
              </a:pPr>
              <a:t>8</a:t>
            </a:fld>
            <a:endParaRPr lang="en-US">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xmlns="" id="{A3570C16-3FD0-4809-9C21-C1C051908DA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2921784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t>https://www.techempower.com/benchmarks</a:t>
            </a:r>
            <a:r>
              <a:rPr lang="en-US" dirty="0" smtClean="0"/>
              <a:t>/</a:t>
            </a:r>
            <a:endParaRPr lang="en-US" dirty="0"/>
          </a:p>
          <a:p>
            <a:endParaRPr lang="en-US" dirty="0"/>
          </a:p>
          <a:p>
            <a:r>
              <a:rPr lang="en-US" dirty="0"/>
              <a:t>The community has played a crucial role in performance work for the .NET stack. </a:t>
            </a:r>
          </a:p>
          <a:p>
            <a:r>
              <a:rPr lang="en-US" dirty="0"/>
              <a:t>https://blogs.msdn.microsoft.com/dotnet/tag/performance</a:t>
            </a:r>
            <a:r>
              <a:rPr lang="en-US" dirty="0" smtClean="0"/>
              <a:t>/</a:t>
            </a:r>
          </a:p>
          <a:p>
            <a:endParaRPr lang="en-US" dirty="0" smtClean="0"/>
          </a:p>
          <a:p>
            <a:r>
              <a:rPr lang="en-US" dirty="0" smtClean="0">
                <a:hlinkClick r:id="rId4"/>
              </a:rPr>
              <a:t>https://www.ageofascent.com/2019/02/04/asp-net-core-saturating-10gbe-at-7-million-requests-per-second/</a:t>
            </a:r>
            <a:endParaRPr lang="en-US" dirty="0"/>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10</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xmlns=""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401992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a:t>
            </a:r>
            <a:r>
              <a:rPr lang="en-US" dirty="0" err="1"/>
              <a:t>StackOverflow</a:t>
            </a:r>
            <a:r>
              <a:rPr lang="en-US" dirty="0"/>
              <a:t> serves 5.3M page views a day on just 9 servers!</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3"/>
              </a:rPr>
              <a:t>https://www.techempower.com/benchmarks/#section=data-r14&amp;hw=ph&amp;test=plaintext</a:t>
            </a:r>
            <a:endParaRPr lang="en-US" dirty="0"/>
          </a:p>
          <a:p>
            <a:endParaRPr lang="en-US" dirty="0"/>
          </a:p>
          <a:p>
            <a:r>
              <a:rPr lang="en-US" dirty="0"/>
              <a:t>The community has played a crucial role in performance work for the .NET stack. </a:t>
            </a:r>
          </a:p>
          <a:p>
            <a:r>
              <a:rPr lang="en-US" dirty="0"/>
              <a:t>https://blogs.msdn.microsoft.com/dotnet/tag/performance/</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11</a:t>
            </a:fld>
            <a:endParaRPr lang="en-US" sz="1200">
              <a:solidFill>
                <a:prstClr val="black"/>
              </a:solidFill>
              <a:latin typeface="Calibri" panose="020F0502020204030204"/>
            </a:endParaRPr>
          </a:p>
        </p:txBody>
      </p:sp>
      <p:sp>
        <p:nvSpPr>
          <p:cNvPr id="5" name="Header Placeholder 10">
            <a:extLst>
              <a:ext uri="{FF2B5EF4-FFF2-40B4-BE49-F238E27FC236}">
                <a16:creationId xmlns:a16="http://schemas.microsoft.com/office/drawing/2014/main" xmlns=""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1853253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companies taking a bet on .NET because it’s a completely open source project. More than 16,000 contributors* from 3300 companies have contributed to .NET Core and related open source repositories, with over half of the contributions coming from outside Microsoft. </a:t>
            </a:r>
          </a:p>
          <a:p>
            <a:endParaRPr lang="en-US" dirty="0"/>
          </a:p>
          <a:p>
            <a:r>
              <a:rPr lang="en-US" dirty="0"/>
              <a:t>Samsung is a big partner and are releasing their new Smart TVs that support .NET. They plan to expand to all their IoT devices too. </a:t>
            </a:r>
            <a:r>
              <a:rPr lang="en-US" dirty="0" err="1"/>
              <a:t>Illyriad</a:t>
            </a:r>
            <a:r>
              <a:rPr lang="en-US" dirty="0"/>
              <a:t> Games, specifically Ben Adams, contributed many performance enhancements to the platform. They build a MMO with hundreds of thousands of concurrent users so performance is super important to them. These enhancements not only benefit them but everyone that uses .NET. </a:t>
            </a:r>
          </a:p>
          <a:p>
            <a:endParaRPr lang="en-US" dirty="0"/>
          </a:p>
          <a:p>
            <a:pPr defTabSz="966501">
              <a:defRPr/>
            </a:pPr>
            <a:r>
              <a:rPr lang="en-US" dirty="0"/>
              <a:t>*contributor = Submitted a Pull Request or </a:t>
            </a:r>
            <a:r>
              <a:rPr lang="en-US" i="1" dirty="0"/>
              <a:t>Created </a:t>
            </a:r>
            <a:r>
              <a:rPr lang="en-US" dirty="0"/>
              <a:t>an Issue</a:t>
            </a:r>
          </a:p>
          <a:p>
            <a:endParaRPr lang="en-US" dirty="0"/>
          </a:p>
        </p:txBody>
      </p:sp>
      <p:sp>
        <p:nvSpPr>
          <p:cNvPr id="7" name="Slide Number Placeholder 6"/>
          <p:cNvSpPr>
            <a:spLocks noGrp="1"/>
          </p:cNvSpPr>
          <p:nvPr>
            <p:ph type="sldNum" sz="quarter" idx="13"/>
          </p:nvPr>
        </p:nvSpPr>
        <p:spPr/>
        <p:txBody>
          <a:bodyPr/>
          <a:lstStyle/>
          <a:p>
            <a:pPr defTabSz="985889">
              <a:defRPr/>
            </a:pPr>
            <a:fld id="{B4008EB6-D09E-4580-8CD6-DDB14511944F}" type="slidenum">
              <a:rPr lang="en-US">
                <a:solidFill>
                  <a:prstClr val="black"/>
                </a:solidFill>
                <a:latin typeface="Segoe UI" pitchFamily="34" charset="0"/>
              </a:rPr>
              <a:pPr defTabSz="985889">
                <a:defRPr/>
              </a:pPr>
              <a:t>12</a:t>
            </a:fld>
            <a:endParaRPr lang="en-US">
              <a:solidFill>
                <a:prstClr val="black"/>
              </a:solidFill>
              <a:latin typeface="Segoe UI" pitchFamily="34" charset="0"/>
            </a:endParaRPr>
          </a:p>
        </p:txBody>
      </p:sp>
      <p:sp>
        <p:nvSpPr>
          <p:cNvPr id="8" name="Header Placeholder 10">
            <a:extLst>
              <a:ext uri="{FF2B5EF4-FFF2-40B4-BE49-F238E27FC236}">
                <a16:creationId xmlns:a16="http://schemas.microsoft.com/office/drawing/2014/main" xmlns=""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012143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93296" y="4800600"/>
            <a:ext cx="6352673" cy="2420938"/>
          </a:xfrm>
        </p:spPr>
        <p:txBody>
          <a:bodyPr/>
          <a:lstStyle/>
          <a:p>
            <a:pPr defTabSz="966501">
              <a:defRPr/>
            </a:pPr>
            <a:r>
              <a:rPr lang="en-US" dirty="0"/>
              <a:t>This didn’t happen overnight. Here’s a little history of .NET open source…..</a:t>
            </a:r>
          </a:p>
          <a:p>
            <a:pPr defTabSz="966501">
              <a:defRPr/>
            </a:pPr>
            <a:endParaRPr lang="en-US" dirty="0"/>
          </a:p>
          <a:p>
            <a:pPr defTabSz="966501">
              <a:defRPr/>
            </a:pPr>
            <a:r>
              <a:rPr lang="en-US" dirty="0"/>
              <a:t>Dec 2001-Feb 2002. </a:t>
            </a:r>
          </a:p>
          <a:p>
            <a:pPr defTabSz="966501">
              <a:defRPr/>
            </a:pPr>
            <a:r>
              <a:rPr lang="en-US" b="1" dirty="0"/>
              <a:t>A new platform is born. </a:t>
            </a:r>
            <a:r>
              <a:rPr lang="en-US" b="0" dirty="0"/>
              <a:t>Along with HP,</a:t>
            </a:r>
            <a:r>
              <a:rPr lang="en-US" b="0" baseline="0" dirty="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defTabSz="966501">
              <a:defRPr/>
            </a:pPr>
            <a:endParaRPr lang="en-US" b="1" dirty="0"/>
          </a:p>
          <a:p>
            <a:pPr defTabSz="966501">
              <a:defRPr/>
            </a:pPr>
            <a:r>
              <a:rPr lang="en-US" b="1" dirty="0"/>
              <a:t>Mono project begins. </a:t>
            </a:r>
            <a:r>
              <a:rPr lang="en-US" dirty="0"/>
              <a:t>The CLI</a:t>
            </a:r>
            <a:r>
              <a:rPr lang="en-US" baseline="0" dirty="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defTabSz="966501">
              <a:defRPr/>
            </a:pPr>
            <a:endParaRPr lang="en-US" baseline="0" dirty="0"/>
          </a:p>
          <a:p>
            <a:pPr defTabSz="966501">
              <a:defRPr/>
            </a:pPr>
            <a:r>
              <a:rPr lang="en-US" baseline="0" dirty="0"/>
              <a:t>2008. </a:t>
            </a:r>
          </a:p>
          <a:p>
            <a:pPr defTabSz="966501">
              <a:defRPr/>
            </a:pPr>
            <a:r>
              <a:rPr lang="en-US" b="1" baseline="0" dirty="0"/>
              <a:t>ASP.NET MVC web development stack is released to </a:t>
            </a:r>
            <a:r>
              <a:rPr lang="en-US" b="1" baseline="0" dirty="0" err="1"/>
              <a:t>CodePlex</a:t>
            </a:r>
            <a:r>
              <a:rPr lang="en-US" b="1" baseline="0" dirty="0"/>
              <a:t> as open source. </a:t>
            </a:r>
            <a:r>
              <a:rPr lang="en-US" b="0" baseline="0" dirty="0"/>
              <a:t>This was the first application development framework from Microsoft to be released as open source. The underlying runtime and compilers were still closed however. </a:t>
            </a:r>
          </a:p>
          <a:p>
            <a:pPr defTabSz="966501">
              <a:defRPr/>
            </a:pPr>
            <a:endParaRPr lang="en-US" b="0" baseline="0" dirty="0"/>
          </a:p>
          <a:p>
            <a:pPr defTabSz="966501">
              <a:defRPr/>
            </a:pPr>
            <a:r>
              <a:rPr lang="en-US" b="0" baseline="0" dirty="0"/>
              <a:t>2014. </a:t>
            </a:r>
          </a:p>
          <a:p>
            <a:pPr defTabSz="966501">
              <a:defRPr/>
            </a:pPr>
            <a:r>
              <a:rPr lang="en-US" b="1" dirty="0"/>
              <a:t>Hell</a:t>
            </a:r>
            <a:r>
              <a:rPr lang="en-US" b="1" baseline="0" dirty="0"/>
              <a:t> freezes over &amp; pigs fly. </a:t>
            </a:r>
            <a:r>
              <a:rPr lang="en-US" dirty="0"/>
              <a:t>Early 2014 at Microsoft’s BUILD</a:t>
            </a:r>
            <a:r>
              <a:rPr lang="en-US" baseline="0" dirty="0"/>
              <a:t> conference</a:t>
            </a:r>
            <a:r>
              <a:rPr lang="en-US" dirty="0"/>
              <a:t>, Anders Hejlsberg, the father of C#,</a:t>
            </a:r>
            <a:r>
              <a:rPr lang="en-US" baseline="0" dirty="0"/>
              <a:t> releases </a:t>
            </a:r>
            <a:r>
              <a:rPr lang="en-US" dirty="0"/>
              <a:t>the .NET Compiler</a:t>
            </a:r>
            <a:r>
              <a:rPr lang="en-US" baseline="0" dirty="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a:t>
            </a:r>
            <a:endParaRPr lang="en-US" b="0" baseline="0" dirty="0"/>
          </a:p>
          <a:p>
            <a:pPr defTabSz="966501">
              <a:defRPr/>
            </a:pPr>
            <a:endParaRPr lang="en-US" b="0" baseline="0" dirty="0"/>
          </a:p>
          <a:p>
            <a:pPr defTabSz="966501">
              <a:defRPr/>
            </a:pPr>
            <a:r>
              <a:rPr lang="en-US" b="0" baseline="0" dirty="0"/>
              <a:t>2016. </a:t>
            </a:r>
          </a:p>
          <a:p>
            <a:pPr defTabSz="966501">
              <a:defRPr/>
            </a:pPr>
            <a:r>
              <a:rPr lang="en-US" b="1" dirty="0"/>
              <a:t>Mono comes home. </a:t>
            </a:r>
            <a:r>
              <a:rPr lang="en-US" dirty="0"/>
              <a:t>In</a:t>
            </a:r>
            <a:r>
              <a:rPr lang="en-US" baseline="0" dirty="0"/>
              <a:t> early 2016, Microsoft finally acquires Xamarin and brings Miguel de Icaza into Developer Division. Mono joins the .NET foundation and is officially supported and contributed to by Microsoft. The Microsoft community officially meets the Mono community. </a:t>
            </a:r>
            <a:endParaRPr lang="en-US" b="0" baseline="0" dirty="0"/>
          </a:p>
          <a:p>
            <a:pPr defTabSz="966501">
              <a:defRPr/>
            </a:pPr>
            <a:endParaRPr lang="en-US" b="0" baseline="0" dirty="0"/>
          </a:p>
          <a:p>
            <a:pPr defTabSz="966501">
              <a:defRPr/>
            </a:pPr>
            <a:r>
              <a:rPr lang="en-US" b="0" baseline="0" dirty="0"/>
              <a:t>2017. </a:t>
            </a:r>
          </a:p>
          <a:p>
            <a:pPr defTabSz="966501">
              <a:defRPr/>
            </a:pPr>
            <a:r>
              <a:rPr lang="en-US" b="1" baseline="0" dirty="0"/>
              <a:t>.NET Core 2.0 Released. </a:t>
            </a:r>
            <a:r>
              <a:rPr lang="en-US" b="0" baseline="0" dirty="0"/>
              <a:t>Our cross platform and open source implementation of .NET finally releases to the world with unified tooling support across multiple operating systems and editors. </a:t>
            </a:r>
            <a:endParaRPr lang="en-US" b="1" baseline="0" dirty="0"/>
          </a:p>
          <a:p>
            <a:pPr defTabSz="966501">
              <a:defRPr/>
            </a:pPr>
            <a:endParaRPr lang="en-US" b="0" baseline="0" dirty="0"/>
          </a:p>
          <a:p>
            <a:pPr defTabSz="966501">
              <a:defRPr/>
            </a:pPr>
            <a:endParaRPr lang="en-US" dirty="0"/>
          </a:p>
          <a:p>
            <a:pPr defTabSz="966501">
              <a:defRPr/>
            </a:pPr>
            <a:endParaRPr lang="en-US" dirty="0"/>
          </a:p>
        </p:txBody>
      </p:sp>
      <p:sp>
        <p:nvSpPr>
          <p:cNvPr id="7" name="Slide Number Placeholder 6"/>
          <p:cNvSpPr>
            <a:spLocks noGrp="1"/>
          </p:cNvSpPr>
          <p:nvPr>
            <p:ph type="sldNum" sz="quarter" idx="13"/>
          </p:nvPr>
        </p:nvSpPr>
        <p:spPr>
          <a:xfrm>
            <a:off x="4144964" y="9120188"/>
            <a:ext cx="3170237" cy="481012"/>
          </a:xfrm>
        </p:spPr>
        <p:txBody>
          <a:bodyPr/>
          <a:lstStyle/>
          <a:p>
            <a:pPr defTabSz="966501">
              <a:defRPr/>
            </a:pPr>
            <a:fld id="{B4008EB6-D09E-4580-8CD6-DDB14511944F}" type="slidenum">
              <a:rPr lang="en-US">
                <a:solidFill>
                  <a:prstClr val="black"/>
                </a:solidFill>
                <a:latin typeface="Calibri" panose="020F0502020204030204"/>
              </a:rPr>
              <a:pPr defTabSz="966501">
                <a:defRPr/>
              </a:pPr>
              <a:t>13</a:t>
            </a:fld>
            <a:endParaRPr lang="en-US" dirty="0">
              <a:solidFill>
                <a:prstClr val="black"/>
              </a:solidFill>
              <a:latin typeface="Calibri" panose="020F0502020204030204"/>
            </a:endParaRPr>
          </a:p>
        </p:txBody>
      </p:sp>
      <p:sp>
        <p:nvSpPr>
          <p:cNvPr id="8" name="Slide Image Placeholder 7">
            <a:extLst>
              <a:ext uri="{FF2B5EF4-FFF2-40B4-BE49-F238E27FC236}">
                <a16:creationId xmlns:a16="http://schemas.microsoft.com/office/drawing/2014/main" xmlns="" id="{BCAF6593-53E3-40FD-8C5A-D856B8FADFB4}"/>
              </a:ext>
            </a:extLst>
          </p:cNvPr>
          <p:cNvSpPr>
            <a:spLocks noGrp="1" noRot="1" noChangeAspect="1"/>
          </p:cNvSpPr>
          <p:nvPr>
            <p:ph type="sldImg"/>
          </p:nvPr>
        </p:nvSpPr>
        <p:spPr/>
      </p:sp>
      <p:sp>
        <p:nvSpPr>
          <p:cNvPr id="10" name="Header Placeholder 10">
            <a:extLst>
              <a:ext uri="{FF2B5EF4-FFF2-40B4-BE49-F238E27FC236}">
                <a16:creationId xmlns:a16="http://schemas.microsoft.com/office/drawing/2014/main" xmlns="" id="{A3E9A547-A109-437E-9821-7A92FBEE648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dirty="0"/>
              <a:t>https://github.com/dotnet-presentations/home</a:t>
            </a:r>
          </a:p>
          <a:p>
            <a:endParaRPr lang="en-US" dirty="0"/>
          </a:p>
        </p:txBody>
      </p:sp>
    </p:spTree>
    <p:extLst>
      <p:ext uri="{BB962C8B-B14F-4D97-AF65-F5344CB8AC3E}">
        <p14:creationId xmlns:p14="http://schemas.microsoft.com/office/powerpoint/2010/main" val="3291182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xmlns=""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xmlns=""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200" i="0" dirty="0">
                <a:solidFill>
                  <a:schemeClr val="bg1"/>
                </a:solidFill>
              </a:rPr>
              <a:t>www.dot.net</a:t>
            </a:r>
          </a:p>
        </p:txBody>
      </p:sp>
    </p:spTree>
    <p:extLst>
      <p:ext uri="{BB962C8B-B14F-4D97-AF65-F5344CB8AC3E}">
        <p14:creationId xmlns:p14="http://schemas.microsoft.com/office/powerpoint/2010/main" val="3612818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0208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888019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xmlns=""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32259086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680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969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5944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51095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xmlns="" id="{03D45574-B30B-4C34-A8B0-D8DC428F3EED}"/>
              </a:ext>
            </a:extLst>
          </p:cNvPr>
          <p:cNvSpPr>
            <a:spLocks noGrp="1"/>
          </p:cNvSpPr>
          <p:nvPr>
            <p:ph type="body" sz="quarter" idx="10"/>
          </p:nvPr>
        </p:nvSpPr>
        <p:spPr>
          <a:xfrm>
            <a:off x="269240" y="1373694"/>
            <a:ext cx="11510956" cy="2055306"/>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00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xmlns=""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xmlns="" id="{ACCB7245-0950-4F4D-A2A6-29638419508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xmlns=""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867500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069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7950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204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xmlns=""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xmlns=""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xmlns=""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287144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xmlns=""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xmlns=""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xmlns=""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94435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xmlns=""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xmlns=""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1382742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04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038654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70"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hyperlink" Target="https://aka.ms/aspnet/benchmarks"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emf"/></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www.visualstudio.com/"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52.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6" Type="http://schemas.openxmlformats.org/officeDocument/2006/relationships/image" Target="../media/image69.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15" Type="http://schemas.openxmlformats.org/officeDocument/2006/relationships/image" Target="../media/image54.svg"/><Relationship Id="rId10" Type="http://schemas.openxmlformats.org/officeDocument/2006/relationships/image" Target="../media/image67.png"/><Relationship Id="rId4" Type="http://schemas.openxmlformats.org/officeDocument/2006/relationships/image" Target="../media/image27.png"/><Relationship Id="rId9" Type="http://schemas.openxmlformats.org/officeDocument/2006/relationships/image" Target="../media/image21.png"/><Relationship Id="rId14"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www.dot.net/"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20.png"/><Relationship Id="rId1" Type="http://schemas.openxmlformats.org/officeDocument/2006/relationships/slideLayout" Target="../slideLayouts/slideLayout15.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33.png"/><Relationship Id="rId1" Type="http://schemas.openxmlformats.org/officeDocument/2006/relationships/slideLayout" Target="../slideLayouts/slideLayout14.xml"/><Relationship Id="rId6" Type="http://schemas.microsoft.com/office/2007/relationships/hdphoto" Target="../media/hdphoto1.wdp"/><Relationship Id="rId11" Type="http://schemas.openxmlformats.org/officeDocument/2006/relationships/image" Target="../media/image28.png"/><Relationship Id="rId5" Type="http://schemas.openxmlformats.org/officeDocument/2006/relationships/image" Target="../media/image23.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4C7287-25EE-41A6-A2BD-D98C5ADAF8E3}"/>
              </a:ext>
            </a:extLst>
          </p:cNvPr>
          <p:cNvSpPr>
            <a:spLocks noGrp="1"/>
          </p:cNvSpPr>
          <p:nvPr>
            <p:ph type="title"/>
          </p:nvPr>
        </p:nvSpPr>
        <p:spPr/>
        <p:txBody>
          <a:bodyPr/>
          <a:lstStyle/>
          <a:p>
            <a:r>
              <a:rPr lang="en-US" dirty="0" smtClean="0"/>
              <a:t>.NET</a:t>
            </a:r>
            <a:r>
              <a:rPr lang="sr-Latn-BA" dirty="0" smtClean="0"/>
              <a:t> (Core) Introduction</a:t>
            </a:r>
            <a:endParaRPr lang="en-US" dirty="0"/>
          </a:p>
        </p:txBody>
      </p:sp>
      <p:sp>
        <p:nvSpPr>
          <p:cNvPr id="3" name="Text Placeholder 2">
            <a:extLst>
              <a:ext uri="{FF2B5EF4-FFF2-40B4-BE49-F238E27FC236}">
                <a16:creationId xmlns:a16="http://schemas.microsoft.com/office/drawing/2014/main" xmlns="" id="{23457379-948D-4845-B8BA-5CF9B789DD1A}"/>
              </a:ext>
            </a:extLst>
          </p:cNvPr>
          <p:cNvSpPr>
            <a:spLocks noGrp="1"/>
          </p:cNvSpPr>
          <p:nvPr>
            <p:ph type="body" sz="quarter" idx="12"/>
          </p:nvPr>
        </p:nvSpPr>
        <p:spPr/>
        <p:txBody>
          <a:bodyPr/>
          <a:lstStyle/>
          <a:p>
            <a:r>
              <a:rPr lang="sr-Latn-BA" dirty="0" smtClean="0"/>
              <a:t>Miroslav Popović</a:t>
            </a:r>
          </a:p>
          <a:p>
            <a:r>
              <a:rPr lang="sr-Latn-BA" sz="1800" dirty="0" smtClean="0"/>
              <a:t>Technical Lead, Seavus Group</a:t>
            </a:r>
            <a:endParaRPr lang="en-US" sz="1800" dirty="0"/>
          </a:p>
        </p:txBody>
      </p:sp>
      <p:sp>
        <p:nvSpPr>
          <p:cNvPr id="4" name="TextBox 3"/>
          <p:cNvSpPr txBox="1"/>
          <p:nvPr/>
        </p:nvSpPr>
        <p:spPr>
          <a:xfrm>
            <a:off x="543146" y="6097792"/>
            <a:ext cx="2633606" cy="760208"/>
          </a:xfrm>
          <a:prstGeom prst="rect">
            <a:avLst/>
          </a:prstGeom>
          <a:noFill/>
        </p:spPr>
        <p:txBody>
          <a:bodyPr wrap="none" lIns="182880" tIns="146304" rIns="182880" bIns="146304" rtlCol="0">
            <a:spAutoFit/>
          </a:bodyPr>
          <a:lstStyle/>
          <a:p>
            <a:pPr>
              <a:lnSpc>
                <a:spcPct val="90000"/>
              </a:lnSpc>
              <a:spcAft>
                <a:spcPts val="600"/>
              </a:spcAft>
            </a:pPr>
            <a:r>
              <a:rPr lang="sr-Latn-BA" sz="1400" dirty="0" smtClean="0">
                <a:gradFill>
                  <a:gsLst>
                    <a:gs pos="2917">
                      <a:schemeClr val="tx1"/>
                    </a:gs>
                    <a:gs pos="30000">
                      <a:schemeClr val="tx1"/>
                    </a:gs>
                  </a:gsLst>
                  <a:lin ang="5400000" scaled="0"/>
                </a:gradFill>
              </a:rPr>
              <a:t>@miroslavpopovic</a:t>
            </a:r>
          </a:p>
          <a:p>
            <a:pPr>
              <a:lnSpc>
                <a:spcPct val="90000"/>
              </a:lnSpc>
              <a:spcAft>
                <a:spcPts val="600"/>
              </a:spcAft>
            </a:pPr>
            <a:r>
              <a:rPr lang="sr-Latn-BA" sz="1400" dirty="0" smtClean="0">
                <a:gradFill>
                  <a:gsLst>
                    <a:gs pos="2917">
                      <a:schemeClr val="tx1"/>
                    </a:gs>
                    <a:gs pos="30000">
                      <a:schemeClr val="tx1"/>
                    </a:gs>
                  </a:gsLst>
                  <a:lin ang="5400000" scaled="0"/>
                </a:gradFill>
              </a:rPr>
              <a:t>https://miroslavpopovic.com</a:t>
            </a:r>
            <a:endParaRPr lang="en-US" sz="1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9235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.NET is Fast. Really Fast!</a:t>
            </a:r>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717" y="1882865"/>
            <a:ext cx="6472893" cy="2054718"/>
          </a:xfrm>
          <a:prstGeom prst="rect">
            <a:avLst/>
          </a:prstGeom>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876" y="1882865"/>
            <a:ext cx="5111495" cy="2177430"/>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876" y="4166824"/>
            <a:ext cx="5062534" cy="1873471"/>
          </a:xfrm>
          <a:prstGeom prst="rect">
            <a:avLst/>
          </a:prstGeom>
        </p:spPr>
      </p:pic>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9717" y="4059191"/>
            <a:ext cx="4922472" cy="2388370"/>
          </a:xfrm>
          <a:prstGeom prst="rect">
            <a:avLst/>
          </a:prstGeom>
        </p:spPr>
      </p:pic>
    </p:spTree>
    <p:extLst>
      <p:ext uri="{BB962C8B-B14F-4D97-AF65-F5344CB8AC3E}">
        <p14:creationId xmlns:p14="http://schemas.microsoft.com/office/powerpoint/2010/main" val="234550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E0391390-0684-4310-96D4-983176988D21}"/>
              </a:ext>
            </a:extLst>
          </p:cNvPr>
          <p:cNvSpPr>
            <a:spLocks noGrp="1"/>
          </p:cNvSpPr>
          <p:nvPr>
            <p:ph type="title"/>
          </p:nvPr>
        </p:nvSpPr>
        <p:spPr/>
        <p:txBody>
          <a:bodyPr>
            <a:normAutofit/>
          </a:bodyPr>
          <a:lstStyle/>
          <a:p>
            <a:r>
              <a:rPr lang="en-US" dirty="0" smtClean="0">
                <a:latin typeface="Segoe UI Light" panose="020B0502040204020203" pitchFamily="34" charset="0"/>
                <a:cs typeface="Segoe UI Light" panose="020B0502040204020203" pitchFamily="34" charset="0"/>
              </a:rPr>
              <a:t>… and will be even faster</a:t>
            </a:r>
            <a:endParaRPr lang="en-US" dirty="0">
              <a:latin typeface="Segoe UI Light" panose="020B0502040204020203" pitchFamily="34" charset="0"/>
              <a:cs typeface="Segoe UI Light" panose="020B0502040204020203" pitchFamily="34" charset="0"/>
            </a:endParaRPr>
          </a:p>
        </p:txBody>
      </p:sp>
      <p:grpSp>
        <p:nvGrpSpPr>
          <p:cNvPr id="7" name="Group 6"/>
          <p:cNvGrpSpPr/>
          <p:nvPr/>
        </p:nvGrpSpPr>
        <p:grpSpPr>
          <a:xfrm>
            <a:off x="6024718" y="4280704"/>
            <a:ext cx="5504154" cy="2262138"/>
            <a:chOff x="838198" y="2584854"/>
            <a:chExt cx="4788106" cy="1883935"/>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2584854"/>
              <a:ext cx="4746797" cy="1514603"/>
            </a:xfrm>
            <a:prstGeom prst="rect">
              <a:avLst/>
            </a:prstGeom>
          </p:spPr>
        </p:pic>
        <p:sp>
          <p:nvSpPr>
            <p:cNvPr id="9" name="TextBox 8"/>
            <p:cNvSpPr txBox="1"/>
            <p:nvPr/>
          </p:nvSpPr>
          <p:spPr>
            <a:xfrm>
              <a:off x="838198" y="4099457"/>
              <a:ext cx="4788106" cy="369332"/>
            </a:xfrm>
            <a:prstGeom prst="rect">
              <a:avLst/>
            </a:prstGeom>
            <a:noFill/>
          </p:spPr>
          <p:txBody>
            <a:bodyPr wrap="none" rtlCol="0">
              <a:spAutoFit/>
            </a:bodyPr>
            <a:lstStyle/>
            <a:p>
              <a:r>
                <a:rPr lang="sr-Latn-BA" dirty="0" smtClean="0"/>
                <a:t>6 minutes, 64 connections, 120.000.000 requests</a:t>
              </a:r>
              <a:endParaRPr lang="en-US" dirty="0"/>
            </a:p>
          </p:txBody>
        </p:sp>
      </p:gr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39" y="1775520"/>
            <a:ext cx="4746644" cy="225621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4718" y="1431324"/>
            <a:ext cx="5504154" cy="2607231"/>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239" y="4156417"/>
            <a:ext cx="5403221" cy="2470552"/>
          </a:xfrm>
          <a:prstGeom prst="rect">
            <a:avLst/>
          </a:prstGeom>
        </p:spPr>
      </p:pic>
      <p:sp>
        <p:nvSpPr>
          <p:cNvPr id="2" name="Rectangle 1"/>
          <p:cNvSpPr/>
          <p:nvPr/>
        </p:nvSpPr>
        <p:spPr>
          <a:xfrm>
            <a:off x="269239" y="1189176"/>
            <a:ext cx="4907113" cy="461665"/>
          </a:xfrm>
          <a:prstGeom prst="rect">
            <a:avLst/>
          </a:prstGeom>
        </p:spPr>
        <p:txBody>
          <a:bodyPr wrap="none">
            <a:spAutoFit/>
          </a:bodyPr>
          <a:lstStyle/>
          <a:p>
            <a:r>
              <a:rPr lang="en-US" sz="2400" dirty="0">
                <a:hlinkClick r:id="rId7"/>
              </a:rPr>
              <a:t>https://aka.ms/aspnet/benchmarks</a:t>
            </a:r>
            <a:endParaRPr lang="en-US" sz="2400" dirty="0"/>
          </a:p>
        </p:txBody>
      </p:sp>
    </p:spTree>
    <p:extLst>
      <p:ext uri="{BB962C8B-B14F-4D97-AF65-F5344CB8AC3E}">
        <p14:creationId xmlns:p14="http://schemas.microsoft.com/office/powerpoint/2010/main" val="276136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xmlns="" id="{BCA952B1-BC8C-4925-A8B5-F71E0B912A75}"/>
              </a:ext>
            </a:extLst>
          </p:cNvPr>
          <p:cNvSpPr/>
          <p:nvPr/>
        </p:nvSpPr>
        <p:spPr bwMode="auto">
          <a:xfrm>
            <a:off x="-397625" y="-15587"/>
            <a:ext cx="12749645" cy="6889173"/>
          </a:xfrm>
          <a:prstGeom prst="rect">
            <a:avLst/>
          </a:prstGeom>
          <a:solidFill>
            <a:schemeClr val="accent6">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xmlns="" id="{2432402B-E46A-4217-B21B-E752953985C2}"/>
              </a:ext>
            </a:extLst>
          </p:cNvPr>
          <p:cNvSpPr txBox="1">
            <a:spLocks/>
          </p:cNvSpPr>
          <p:nvPr/>
        </p:nvSpPr>
        <p:spPr>
          <a:xfrm>
            <a:off x="269241" y="289957"/>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gradFill>
                  <a:gsLst>
                    <a:gs pos="1250">
                      <a:srgbClr val="101128"/>
                    </a:gs>
                    <a:gs pos="100000">
                      <a:srgbClr val="101128"/>
                    </a:gs>
                  </a:gsLst>
                  <a:lin ang="5400000" scaled="0"/>
                </a:gradFill>
                <a:effectLst/>
                <a:uLnTx/>
                <a:uFillTx/>
                <a:ea typeface="+mn-ea"/>
                <a:cs typeface="Segoe UI" pitchFamily="34" charset="0"/>
              </a:rPr>
              <a:t>.NET is Open Source</a:t>
            </a:r>
          </a:p>
        </p:txBody>
      </p:sp>
      <p:sp>
        <p:nvSpPr>
          <p:cNvPr id="11" name="TextBox 10">
            <a:extLst>
              <a:ext uri="{FF2B5EF4-FFF2-40B4-BE49-F238E27FC236}">
                <a16:creationId xmlns:a16="http://schemas.microsoft.com/office/drawing/2014/main" xmlns=""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“Samsung is embracing .NET because it is a completely open source project.” </a:t>
            </a:r>
            <a:r>
              <a:rPr kumimoji="0" lang="en-US" sz="1600" b="0" i="0" u="none" strike="noStrike" kern="1200" cap="none" spc="0" normalizeH="0" baseline="0" noProof="0" dirty="0">
                <a:ln>
                  <a:noFill/>
                </a:ln>
                <a:solidFill>
                  <a:srgbClr val="101128"/>
                </a:solidFill>
                <a:effectLst/>
                <a:uLnTx/>
                <a:uFillTx/>
                <a:latin typeface="Calibri"/>
                <a:ea typeface="+mn-ea"/>
                <a:cs typeface="+mn-cs"/>
              </a:rPr>
              <a:t>— Samsung</a:t>
            </a:r>
            <a:endParaRPr kumimoji="0" lang="en-US" sz="1961"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xmlns=""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01128"/>
                </a:solidFill>
                <a:effectLst/>
                <a:uLnTx/>
                <a:uFillTx/>
                <a:latin typeface="Calibr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dirty="0">
                <a:ln>
                  <a:noFill/>
                </a:ln>
                <a:solidFill>
                  <a:srgbClr val="101128"/>
                </a:solidFill>
                <a:effectLst/>
                <a:uLnTx/>
                <a:uFillTx/>
                <a:latin typeface="Calibri"/>
                <a:ea typeface="+mn-ea"/>
                <a:cs typeface="+mn-cs"/>
              </a:rPr>
              <a:t>— </a:t>
            </a:r>
            <a:r>
              <a:rPr kumimoji="0" lang="en-US" sz="1568" b="0" i="0" u="none" strike="noStrike" kern="1200" cap="none" spc="0" normalizeH="0" baseline="0" noProof="0" dirty="0" err="1">
                <a:ln>
                  <a:noFill/>
                </a:ln>
                <a:solidFill>
                  <a:srgbClr val="101128"/>
                </a:solidFill>
                <a:effectLst/>
                <a:uLnTx/>
                <a:uFillTx/>
                <a:latin typeface="Calibri"/>
                <a:ea typeface="+mn-ea"/>
                <a:cs typeface="+mn-cs"/>
              </a:rPr>
              <a:t>Illyriad</a:t>
            </a:r>
            <a:r>
              <a:rPr kumimoji="0" lang="en-US" sz="1568" b="0" i="0" u="none" strike="noStrike" kern="1200" cap="none" spc="0" normalizeH="0" baseline="0" noProof="0" dirty="0">
                <a:ln>
                  <a:noFill/>
                </a:ln>
                <a:solidFill>
                  <a:srgbClr val="101128"/>
                </a:solidFill>
                <a:effectLst/>
                <a:uLnTx/>
                <a:uFillTx/>
                <a:latin typeface="Calibri"/>
                <a:ea typeface="+mn-ea"/>
                <a:cs typeface="+mn-cs"/>
              </a:rPr>
              <a:t> Games</a:t>
            </a:r>
          </a:p>
        </p:txBody>
      </p:sp>
      <p:sp>
        <p:nvSpPr>
          <p:cNvPr id="14" name="TextBox 13">
            <a:extLst>
              <a:ext uri="{FF2B5EF4-FFF2-40B4-BE49-F238E27FC236}">
                <a16:creationId xmlns:a16="http://schemas.microsoft.com/office/drawing/2014/main" xmlns="" id="{0B51642F-C480-4FDF-B4BB-3CD171485259}"/>
              </a:ext>
            </a:extLst>
          </p:cNvPr>
          <p:cNvSpPr txBox="1"/>
          <p:nvPr/>
        </p:nvSpPr>
        <p:spPr>
          <a:xfrm>
            <a:off x="1250772" y="6217397"/>
            <a:ext cx="1131328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101128"/>
                </a:solidFill>
                <a:latin typeface="Calibri"/>
              </a:rPr>
              <a:t>1</a:t>
            </a:r>
            <a:r>
              <a:rPr kumimoji="0" lang="en-US" sz="2400" b="0" i="0" u="none" strike="noStrike" kern="1200" cap="none" spc="0" normalizeH="0" baseline="0" noProof="0" dirty="0">
                <a:ln>
                  <a:noFill/>
                </a:ln>
                <a:solidFill>
                  <a:srgbClr val="101128"/>
                </a:solidFill>
                <a:effectLst/>
                <a:uLnTx/>
                <a:uFillTx/>
                <a:latin typeface="Calibri"/>
                <a:ea typeface="+mn-ea"/>
                <a:cs typeface="+mn-cs"/>
              </a:rPr>
              <a:t>6,000+ Community Contributions from </a:t>
            </a:r>
            <a:r>
              <a:rPr lang="en-US" sz="2400" dirty="0">
                <a:solidFill>
                  <a:srgbClr val="101128"/>
                </a:solidFill>
                <a:latin typeface="Calibri"/>
              </a:rPr>
              <a:t>30</a:t>
            </a:r>
            <a:r>
              <a:rPr kumimoji="0" lang="en-US" sz="2400" b="0" i="0" u="none" strike="noStrike" kern="1200" cap="none" spc="0" normalizeH="0" baseline="0" noProof="0" dirty="0">
                <a:ln>
                  <a:noFill/>
                </a:ln>
                <a:solidFill>
                  <a:srgbClr val="101128"/>
                </a:solidFill>
                <a:effectLst/>
                <a:uLnTx/>
                <a:uFillTx/>
                <a:latin typeface="Calibri"/>
                <a:ea typeface="+mn-ea"/>
                <a:cs typeface="+mn-cs"/>
              </a:rPr>
              <a:t>00+ Companies outside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01128"/>
              </a:solidFill>
              <a:effectLst/>
              <a:uLnTx/>
              <a:uFillTx/>
              <a:latin typeface="Calibri"/>
              <a:ea typeface="+mn-ea"/>
              <a:cs typeface="+mn-cs"/>
            </a:endParaRPr>
          </a:p>
        </p:txBody>
      </p:sp>
      <p:pic>
        <p:nvPicPr>
          <p:cNvPr id="15" name="Picture 5">
            <a:extLst>
              <a:ext uri="{FF2B5EF4-FFF2-40B4-BE49-F238E27FC236}">
                <a16:creationId xmlns:a16="http://schemas.microsoft.com/office/drawing/2014/main" xmlns="" id="{7273AF13-51A4-447D-91D9-90274E324CE1}"/>
              </a:ext>
            </a:extLst>
          </p:cNvPr>
          <p:cNvPicPr>
            <a:picLocks noChangeAspect="1"/>
          </p:cNvPicPr>
          <p:nvPr/>
        </p:nvPicPr>
        <p:blipFill>
          <a:blip r:embed="rId4">
            <a:extLst>
              <a:ext uri="{BEBA8EAE-BF5A-486C-A8C5-ECC9F3942E4B}">
                <a14:imgProps xmlns:a14="http://schemas.microsoft.com/office/drawing/2010/main">
                  <a14:imgLayer r:embed="rId5">
                    <a14:imgEffect>
                      <a14:saturation sat="76000"/>
                    </a14:imgEffect>
                  </a14:imgLayer>
                </a14:imgProps>
              </a:ext>
            </a:extLst>
          </a:blip>
          <a:stretch>
            <a:fillRect/>
          </a:stretch>
        </p:blipFill>
        <p:spPr>
          <a:xfrm>
            <a:off x="105286" y="1417951"/>
            <a:ext cx="6185024" cy="4624638"/>
          </a:xfrm>
          <a:prstGeom prst="rect">
            <a:avLst/>
          </a:prstGeom>
          <a:noFill/>
        </p:spPr>
      </p:pic>
      <p:sp>
        <p:nvSpPr>
          <p:cNvPr id="3" name="TextBox 2">
            <a:extLst>
              <a:ext uri="{FF2B5EF4-FFF2-40B4-BE49-F238E27FC236}">
                <a16:creationId xmlns:a16="http://schemas.microsoft.com/office/drawing/2014/main" xmlns="" id="{4F8EABDC-2188-4ECA-968F-746D588B01D0}"/>
              </a:ext>
            </a:extLst>
          </p:cNvPr>
          <p:cNvSpPr txBox="1"/>
          <p:nvPr/>
        </p:nvSpPr>
        <p:spPr>
          <a:xfrm>
            <a:off x="1574810" y="1312876"/>
            <a:ext cx="2929135"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Community Accepted PRs</a:t>
            </a:r>
          </a:p>
        </p:txBody>
      </p:sp>
    </p:spTree>
    <p:extLst>
      <p:ext uri="{BB962C8B-B14F-4D97-AF65-F5344CB8AC3E}">
        <p14:creationId xmlns:p14="http://schemas.microsoft.com/office/powerpoint/2010/main" val="41087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xmlns="" id="{CD63B390-724A-477F-8B66-CB6B0E2DB93A}"/>
              </a:ext>
            </a:extLst>
          </p:cNvPr>
          <p:cNvGraphicFramePr/>
          <p:nvPr>
            <p:extLst/>
          </p:nvPr>
        </p:nvGraphicFramePr>
        <p:xfrm>
          <a:off x="226806" y="702507"/>
          <a:ext cx="11556320" cy="5405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xmlns="" id="{780FB31E-FA11-4FDD-BC02-A83DD0542C81}"/>
              </a:ext>
            </a:extLst>
          </p:cNvPr>
          <p:cNvSpPr txBox="1"/>
          <p:nvPr/>
        </p:nvSpPr>
        <p:spPr>
          <a:xfrm>
            <a:off x="226806" y="281296"/>
            <a:ext cx="7355004" cy="94138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70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.NET Open Source Journey</a:t>
            </a:r>
          </a:p>
        </p:txBody>
      </p:sp>
      <p:sp>
        <p:nvSpPr>
          <p:cNvPr id="7" name="Oval 6">
            <a:extLst>
              <a:ext uri="{FF2B5EF4-FFF2-40B4-BE49-F238E27FC236}">
                <a16:creationId xmlns:a16="http://schemas.microsoft.com/office/drawing/2014/main" xmlns="" id="{9DB6C5AE-7C39-4888-A969-6E159FA1458A}"/>
              </a:ext>
            </a:extLst>
          </p:cNvPr>
          <p:cNvSpPr/>
          <p:nvPr/>
        </p:nvSpPr>
        <p:spPr>
          <a:xfrm>
            <a:off x="8229829" y="1232081"/>
            <a:ext cx="897626" cy="897626"/>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.NET</a:t>
            </a:r>
          </a:p>
        </p:txBody>
      </p:sp>
      <p:grpSp>
        <p:nvGrpSpPr>
          <p:cNvPr id="8" name="Group 7">
            <a:extLst>
              <a:ext uri="{FF2B5EF4-FFF2-40B4-BE49-F238E27FC236}">
                <a16:creationId xmlns:a16="http://schemas.microsoft.com/office/drawing/2014/main" xmlns="" id="{9CF0CA25-DD5C-41A6-B9AA-83D77EDAE165}"/>
              </a:ext>
            </a:extLst>
          </p:cNvPr>
          <p:cNvGrpSpPr/>
          <p:nvPr/>
        </p:nvGrpSpPr>
        <p:grpSpPr>
          <a:xfrm>
            <a:off x="8229829" y="1100635"/>
            <a:ext cx="4751431" cy="1197670"/>
            <a:chOff x="6969987" y="1729605"/>
            <a:chExt cx="4846707" cy="1221686"/>
          </a:xfrm>
        </p:grpSpPr>
        <p:sp>
          <p:nvSpPr>
            <p:cNvPr id="9" name="Rectangle 8">
              <a:extLst>
                <a:ext uri="{FF2B5EF4-FFF2-40B4-BE49-F238E27FC236}">
                  <a16:creationId xmlns:a16="http://schemas.microsoft.com/office/drawing/2014/main" xmlns="" id="{84D8F140-EBE9-4B23-A80F-7AE65FA5B665}"/>
                </a:ext>
              </a:extLst>
            </p:cNvPr>
            <p:cNvSpPr/>
            <p:nvPr/>
          </p:nvSpPr>
          <p:spPr>
            <a:xfrm>
              <a:off x="6969987" y="1729605"/>
              <a:ext cx="4190076" cy="76730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xmlns="" id="{3B7C323F-AFC8-4DBE-A46C-2C54DABB8702}"/>
                </a:ext>
              </a:extLst>
            </p:cNvPr>
            <p:cNvSpPr txBox="1"/>
            <p:nvPr/>
          </p:nvSpPr>
          <p:spPr>
            <a:xfrm>
              <a:off x="7626618" y="2183984"/>
              <a:ext cx="4190076" cy="76730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765"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Aug 2017- .NET Core 2</a:t>
              </a:r>
            </a:p>
          </p:txBody>
        </p:sp>
      </p:grpSp>
      <p:pic>
        <p:nvPicPr>
          <p:cNvPr id="11" name="Picture 10">
            <a:extLst>
              <a:ext uri="{FF2B5EF4-FFF2-40B4-BE49-F238E27FC236}">
                <a16:creationId xmlns:a16="http://schemas.microsoft.com/office/drawing/2014/main" xmlns="" id="{B2AB1A76-79DF-4785-9519-5964F8E18851}"/>
              </a:ext>
            </a:extLst>
          </p:cNvPr>
          <p:cNvPicPr>
            <a:picLocks noChangeAspect="1"/>
          </p:cNvPicPr>
          <p:nvPr/>
        </p:nvPicPr>
        <p:blipFill>
          <a:blip r:embed="rId8"/>
          <a:stretch>
            <a:fillRect/>
          </a:stretch>
        </p:blipFill>
        <p:spPr>
          <a:xfrm>
            <a:off x="4102465" y="2871035"/>
            <a:ext cx="832395" cy="794689"/>
          </a:xfrm>
          <a:prstGeom prst="rect">
            <a:avLst/>
          </a:prstGeom>
        </p:spPr>
      </p:pic>
      <p:sp>
        <p:nvSpPr>
          <p:cNvPr id="14" name="Oval 13">
            <a:extLst>
              <a:ext uri="{FF2B5EF4-FFF2-40B4-BE49-F238E27FC236}">
                <a16:creationId xmlns:a16="http://schemas.microsoft.com/office/drawing/2014/main" xmlns="" id="{1D84704B-6951-41A7-A82E-20E8AE73B860}"/>
              </a:ext>
            </a:extLst>
          </p:cNvPr>
          <p:cNvSpPr/>
          <p:nvPr/>
        </p:nvSpPr>
        <p:spPr>
          <a:xfrm>
            <a:off x="6708585" y="1881751"/>
            <a:ext cx="670912" cy="670912"/>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5" name="TextBox 14">
            <a:extLst>
              <a:ext uri="{FF2B5EF4-FFF2-40B4-BE49-F238E27FC236}">
                <a16:creationId xmlns:a16="http://schemas.microsoft.com/office/drawing/2014/main" xmlns="" id="{878EE732-8F6E-4530-B186-0DB945052FAB}"/>
              </a:ext>
            </a:extLst>
          </p:cNvPr>
          <p:cNvSpPr txBox="1"/>
          <p:nvPr/>
        </p:nvSpPr>
        <p:spPr>
          <a:xfrm>
            <a:off x="7118554" y="2538618"/>
            <a:ext cx="4709526" cy="7522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62628" tIns="0" rIns="0" bIns="0" numCol="1" spcCol="1270" anchor="t" anchorCtr="0">
            <a:noAutofit/>
          </a:bodyPr>
          <a:lstStyle/>
          <a:p>
            <a:pPr marL="0" marR="0" lvl="0" indent="0" algn="l" defTabSz="784338"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2016-</a:t>
            </a:r>
            <a:r>
              <a:rPr kumimoji="0" lang="en-US" sz="18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 Mono project joins .NET Foundation</a:t>
            </a:r>
          </a:p>
        </p:txBody>
      </p:sp>
      <p:pic>
        <p:nvPicPr>
          <p:cNvPr id="17" name="Picture 16">
            <a:extLst>
              <a:ext uri="{FF2B5EF4-FFF2-40B4-BE49-F238E27FC236}">
                <a16:creationId xmlns:a16="http://schemas.microsoft.com/office/drawing/2014/main" xmlns="" id="{61658544-51AF-48C4-85CB-8B7EF4040BEE}"/>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6861585" y="1996378"/>
            <a:ext cx="405428" cy="483812"/>
          </a:xfrm>
          <a:prstGeom prst="rect">
            <a:avLst/>
          </a:prstGeom>
        </p:spPr>
      </p:pic>
    </p:spTree>
    <p:extLst>
      <p:ext uri="{BB962C8B-B14F-4D97-AF65-F5344CB8AC3E}">
        <p14:creationId xmlns:p14="http://schemas.microsoft.com/office/powerpoint/2010/main" val="71137227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3" name="Group 12">
            <a:extLst>
              <a:ext uri="{FF2B5EF4-FFF2-40B4-BE49-F238E27FC236}">
                <a16:creationId xmlns:a16="http://schemas.microsoft.com/office/drawing/2014/main" xmlns="" id="{C09D9545-E92F-43BE-8CD2-F51FD5756147}"/>
              </a:ext>
            </a:extLst>
          </p:cNvPr>
          <p:cNvGrpSpPr/>
          <p:nvPr/>
        </p:nvGrpSpPr>
        <p:grpSpPr>
          <a:xfrm>
            <a:off x="713546" y="25485"/>
            <a:ext cx="10665322" cy="6856055"/>
            <a:chOff x="713546" y="25485"/>
            <a:chExt cx="10665322" cy="6856055"/>
          </a:xfrm>
        </p:grpSpPr>
        <p:grpSp>
          <p:nvGrpSpPr>
            <p:cNvPr id="4" name="Group 3">
              <a:extLst>
                <a:ext uri="{FF2B5EF4-FFF2-40B4-BE49-F238E27FC236}">
                  <a16:creationId xmlns:a16="http://schemas.microsoft.com/office/drawing/2014/main" xmlns="" id="{B6F34F45-3C45-4F4E-8535-5D90A5540E37}"/>
                </a:ext>
              </a:extLst>
            </p:cNvPr>
            <p:cNvGrpSpPr/>
            <p:nvPr/>
          </p:nvGrpSpPr>
          <p:grpSpPr>
            <a:xfrm>
              <a:off x="713546" y="25485"/>
              <a:ext cx="10665322" cy="6856055"/>
              <a:chOff x="655233" y="23291"/>
              <a:chExt cx="10879184" cy="6993533"/>
            </a:xfrm>
          </p:grpSpPr>
          <p:grpSp>
            <p:nvGrpSpPr>
              <p:cNvPr id="3" name="Group 2">
                <a:extLst>
                  <a:ext uri="{FF2B5EF4-FFF2-40B4-BE49-F238E27FC236}">
                    <a16:creationId xmlns:a16="http://schemas.microsoft.com/office/drawing/2014/main" xmlns="" id="{32C55B84-CC86-474D-994C-AB0FDFA84AAE}"/>
                  </a:ext>
                </a:extLst>
              </p:cNvPr>
              <p:cNvGrpSpPr/>
              <p:nvPr/>
            </p:nvGrpSpPr>
            <p:grpSpPr>
              <a:xfrm>
                <a:off x="655233" y="23291"/>
                <a:ext cx="10879184" cy="6993533"/>
                <a:chOff x="655233" y="23291"/>
                <a:chExt cx="10879184" cy="6993533"/>
              </a:xfrm>
            </p:grpSpPr>
            <p:grpSp>
              <p:nvGrpSpPr>
                <p:cNvPr id="147" name="Group 146"/>
                <p:cNvGrpSpPr/>
                <p:nvPr/>
              </p:nvGrpSpPr>
              <p:grpSpPr>
                <a:xfrm>
                  <a:off x="655233" y="23291"/>
                  <a:ext cx="10879184" cy="6993533"/>
                  <a:chOff x="654443"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xmlns=""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xmlns=""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xmlns=""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xmlns=""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xmlns=""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xmlns=""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dirty="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xmlns=""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dirty="0">
                <a:ln>
                  <a:noFill/>
                </a:ln>
                <a:solidFill>
                  <a:srgbClr val="101128"/>
                </a:solidFill>
                <a:effectLst/>
                <a:uLnTx/>
                <a:uFillTx/>
                <a:latin typeface="Calibri"/>
                <a:ea typeface="+mn-ea"/>
                <a:cs typeface="+mn-cs"/>
              </a:endParaRPr>
            </a:p>
          </p:txBody>
        </p:sp>
      </p:grpSp>
      <p:grpSp>
        <p:nvGrpSpPr>
          <p:cNvPr id="106" name="Group 105">
            <a:extLst>
              <a:ext uri="{FF2B5EF4-FFF2-40B4-BE49-F238E27FC236}">
                <a16:creationId xmlns:a16="http://schemas.microsoft.com/office/drawing/2014/main" xmlns=""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xmlns=""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xmlns=""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spTree>
    <p:extLst>
      <p:ext uri="{BB962C8B-B14F-4D97-AF65-F5344CB8AC3E}">
        <p14:creationId xmlns:p14="http://schemas.microsoft.com/office/powerpoint/2010/main" val="1809594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F62DA27-D0C0-42DC-A057-746ADA7A1BB9}"/>
              </a:ext>
            </a:extLst>
          </p:cNvPr>
          <p:cNvSpPr txBox="1"/>
          <p:nvPr/>
        </p:nvSpPr>
        <p:spPr>
          <a:xfrm>
            <a:off x="331470" y="388620"/>
            <a:ext cx="3920490"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chemeClr val="tx1"/>
                    </a:gs>
                    <a:gs pos="30000">
                      <a:schemeClr val="tx1"/>
                    </a:gs>
                  </a:gsLst>
                  <a:lin ang="5400000" scaled="0"/>
                </a:gradFill>
                <a:latin typeface="+mj-lt"/>
              </a:rPr>
              <a:t>Meetups</a:t>
            </a:r>
            <a:endParaRPr lang="en-US" sz="4000" dirty="0">
              <a:gradFill>
                <a:gsLst>
                  <a:gs pos="2917">
                    <a:schemeClr val="tx1"/>
                  </a:gs>
                  <a:gs pos="30000">
                    <a:schemeClr val="tx1"/>
                  </a:gs>
                </a:gsLst>
                <a:lin ang="5400000" scaled="0"/>
              </a:gradFill>
              <a:latin typeface="+mj-lt"/>
            </a:endParaRPr>
          </a:p>
        </p:txBody>
      </p:sp>
      <p:sp>
        <p:nvSpPr>
          <p:cNvPr id="4" name="TextBox 3">
            <a:extLst>
              <a:ext uri="{FF2B5EF4-FFF2-40B4-BE49-F238E27FC236}">
                <a16:creationId xmlns:a16="http://schemas.microsoft.com/office/drawing/2014/main" xmlns="" id="{FCD350CA-17B9-44D5-B832-34F61CA368CD}"/>
              </a:ext>
            </a:extLst>
          </p:cNvPr>
          <p:cNvSpPr txBox="1"/>
          <p:nvPr/>
        </p:nvSpPr>
        <p:spPr>
          <a:xfrm>
            <a:off x="331470" y="1543050"/>
            <a:ext cx="4274820" cy="310854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These User Groups have presentations on all sorts of .NET topics</a:t>
            </a:r>
          </a:p>
          <a:p>
            <a:pPr marL="342900" indent="-342900">
              <a:lnSpc>
                <a:spcPct val="90000"/>
              </a:lnSpc>
              <a:spcAft>
                <a:spcPts val="600"/>
              </a:spcAft>
              <a:buFont typeface="Arial" panose="020B0604020202020204" pitchFamily="34" charset="0"/>
              <a:buChar char="•"/>
            </a:pPr>
            <a:r>
              <a:rPr lang="sr-Latn-BA" sz="2400" dirty="0" smtClean="0">
                <a:gradFill>
                  <a:gsLst>
                    <a:gs pos="2917">
                      <a:schemeClr val="tx1"/>
                    </a:gs>
                    <a:gs pos="30000">
                      <a:schemeClr val="tx1"/>
                    </a:gs>
                  </a:gsLst>
                  <a:lin ang="5400000" scaled="0"/>
                </a:gradFill>
              </a:rPr>
              <a:t>~300</a:t>
            </a:r>
            <a:r>
              <a:rPr lang="en-US" sz="2400" dirty="0" smtClean="0">
                <a:gradFill>
                  <a:gsLst>
                    <a:gs pos="2917">
                      <a:schemeClr val="tx1"/>
                    </a:gs>
                    <a:gs pos="30000">
                      <a:schemeClr val="tx1"/>
                    </a:gs>
                  </a:gsLst>
                  <a:lin ang="5400000" scaled="0"/>
                </a:gradFill>
              </a:rPr>
              <a:t> </a:t>
            </a:r>
            <a:r>
              <a:rPr lang="en-US" sz="2400" dirty="0">
                <a:gradFill>
                  <a:gsLst>
                    <a:gs pos="2917">
                      <a:schemeClr val="tx1"/>
                    </a:gs>
                    <a:gs pos="30000">
                      <a:schemeClr val="tx1"/>
                    </a:gs>
                  </a:gsLst>
                  <a:lin ang="5400000" scaled="0"/>
                </a:gradFill>
              </a:rPr>
              <a:t>groups and counting worldwide, just on meetup.com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 lot of UGs aren’t on meetup.com</a:t>
            </a:r>
          </a:p>
        </p:txBody>
      </p:sp>
      <p:pic>
        <p:nvPicPr>
          <p:cNvPr id="2" name="Picture 1"/>
          <p:cNvPicPr>
            <a:picLocks noChangeAspect="1"/>
          </p:cNvPicPr>
          <p:nvPr/>
        </p:nvPicPr>
        <p:blipFill>
          <a:blip r:embed="rId3"/>
          <a:stretch>
            <a:fillRect/>
          </a:stretch>
        </p:blipFill>
        <p:spPr>
          <a:xfrm>
            <a:off x="4546493" y="1467293"/>
            <a:ext cx="7645507" cy="5390707"/>
          </a:xfrm>
          <a:prstGeom prst="rect">
            <a:avLst/>
          </a:prstGeom>
        </p:spPr>
      </p:pic>
    </p:spTree>
    <p:extLst>
      <p:ext uri="{BB962C8B-B14F-4D97-AF65-F5344CB8AC3E}">
        <p14:creationId xmlns:p14="http://schemas.microsoft.com/office/powerpoint/2010/main" val="401563133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9BCB4BFE-9304-4785-A53D-D17020FBCD91}"/>
              </a:ext>
            </a:extLst>
          </p:cNvPr>
          <p:cNvSpPr/>
          <p:nvPr/>
        </p:nvSpPr>
        <p:spPr bwMode="auto">
          <a:xfrm>
            <a:off x="1161" y="487"/>
            <a:ext cx="12192000" cy="163566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Title 4">
            <a:extLst>
              <a:ext uri="{FF2B5EF4-FFF2-40B4-BE49-F238E27FC236}">
                <a16:creationId xmlns:a16="http://schemas.microsoft.com/office/drawing/2014/main" xmlns="" id="{CBCBF974-3CBD-49E3-9196-10FF750E4D98}"/>
              </a:ext>
            </a:extLst>
          </p:cNvPr>
          <p:cNvSpPr txBox="1">
            <a:spLocks/>
          </p:cNvSpPr>
          <p:nvPr/>
        </p:nvSpPr>
        <p:spPr>
          <a:xfrm>
            <a:off x="269241" y="685703"/>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endParaRPr lang="en-US" sz="1765" b="1" spc="294" dirty="0">
              <a:gradFill>
                <a:gsLst>
                  <a:gs pos="0">
                    <a:srgbClr val="5C2D91">
                      <a:lumMod val="40000"/>
                      <a:lumOff val="60000"/>
                    </a:srgbClr>
                  </a:gs>
                  <a:gs pos="100000">
                    <a:srgbClr val="5C2D91">
                      <a:lumMod val="40000"/>
                      <a:lumOff val="60000"/>
                    </a:srgbClr>
                  </a:gs>
                </a:gsLst>
                <a:lin ang="5400000" scaled="0"/>
              </a:gradFill>
              <a:latin typeface="Segoe UI" panose="020B0502040204020203" pitchFamily="34" charset="0"/>
            </a:endParaRPr>
          </a:p>
        </p:txBody>
      </p:sp>
      <p:pic>
        <p:nvPicPr>
          <p:cNvPr id="41" name="Picture 40">
            <a:extLst>
              <a:ext uri="{FF2B5EF4-FFF2-40B4-BE49-F238E27FC236}">
                <a16:creationId xmlns:a16="http://schemas.microsoft.com/office/drawing/2014/main" xmlns="" id="{00542AC5-8998-4699-BFBA-1E06A0B831D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68385" y="1874933"/>
            <a:ext cx="1759884" cy="1450052"/>
          </a:xfrm>
          <a:prstGeom prst="rect">
            <a:avLst/>
          </a:prstGeom>
        </p:spPr>
      </p:pic>
      <p:pic>
        <p:nvPicPr>
          <p:cNvPr id="43" name="Picture 42">
            <a:extLst>
              <a:ext uri="{FF2B5EF4-FFF2-40B4-BE49-F238E27FC236}">
                <a16:creationId xmlns:a16="http://schemas.microsoft.com/office/drawing/2014/main" xmlns="" id="{A1470B16-A64F-41B3-B523-E543D6F6BD6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82314" y="2496291"/>
            <a:ext cx="3174568" cy="966458"/>
          </a:xfrm>
          <a:prstGeom prst="rect">
            <a:avLst/>
          </a:prstGeom>
        </p:spPr>
      </p:pic>
      <p:pic>
        <p:nvPicPr>
          <p:cNvPr id="1026" name="Picture 2" descr="Image result for samsung logo">
            <a:extLst>
              <a:ext uri="{FF2B5EF4-FFF2-40B4-BE49-F238E27FC236}">
                <a16:creationId xmlns:a16="http://schemas.microsoft.com/office/drawing/2014/main" xmlns="" id="{5A4FC812-F7A8-4905-A1F5-A6835918F9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2211" y="3781149"/>
            <a:ext cx="3412389" cy="541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oogle logo">
            <a:extLst>
              <a:ext uri="{FF2B5EF4-FFF2-40B4-BE49-F238E27FC236}">
                <a16:creationId xmlns:a16="http://schemas.microsoft.com/office/drawing/2014/main" xmlns="" id="{D566DFD9-A415-4DAE-A08D-43F3550F179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90226" y="2952831"/>
            <a:ext cx="1845931" cy="6955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unity logo">
            <a:extLst>
              <a:ext uri="{FF2B5EF4-FFF2-40B4-BE49-F238E27FC236}">
                <a16:creationId xmlns:a16="http://schemas.microsoft.com/office/drawing/2014/main" xmlns="" id="{97305702-A477-4BDA-8F4F-DDC2F732B5B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2304" y="2018042"/>
            <a:ext cx="2352679" cy="8432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A3CF1AB3-B114-4062-865A-F2226CDEBD54}"/>
              </a:ext>
            </a:extLst>
          </p:cNvPr>
          <p:cNvSpPr txBox="1"/>
          <p:nvPr/>
        </p:nvSpPr>
        <p:spPr>
          <a:xfrm>
            <a:off x="1" y="5368913"/>
            <a:ext cx="12192000" cy="651728"/>
          </a:xfrm>
          <a:prstGeom prst="rect">
            <a:avLst/>
          </a:prstGeom>
          <a:noFill/>
        </p:spPr>
        <p:txBody>
          <a:bodyPr wrap="square" lIns="179285" tIns="143428" rIns="179285" bIns="143428" rtlCol="0">
            <a:spAutoFit/>
          </a:bodyPr>
          <a:lstStyle/>
          <a:p>
            <a:pPr algn="ctr"/>
            <a:r>
              <a:rPr lang="en-US" sz="2353" dirty="0">
                <a:latin typeface="Segoe UI" panose="020B0502040204020203" pitchFamily="34" charset="0"/>
                <a:cs typeface="Segoe UI" panose="020B0502040204020203" pitchFamily="34" charset="0"/>
              </a:rPr>
              <a:t>These companies are helping to drive the future of .NET</a:t>
            </a:r>
            <a:endParaRPr lang="en-GB" sz="2353" dirty="0">
              <a:latin typeface="Segoe UI" panose="020B0502040204020203" pitchFamily="34" charset="0"/>
              <a:cs typeface="Segoe UI" panose="020B0502040204020203" pitchFamily="34" charset="0"/>
            </a:endParaRPr>
          </a:p>
        </p:txBody>
      </p:sp>
      <p:sp>
        <p:nvSpPr>
          <p:cNvPr id="11" name="Title 1">
            <a:extLst>
              <a:ext uri="{FF2B5EF4-FFF2-40B4-BE49-F238E27FC236}">
                <a16:creationId xmlns:a16="http://schemas.microsoft.com/office/drawing/2014/main" xmlns="" id="{F9506832-1FD6-4ECD-A318-9EE5424769F0}"/>
              </a:ext>
            </a:extLst>
          </p:cNvPr>
          <p:cNvSpPr txBox="1">
            <a:spLocks/>
          </p:cNvSpPr>
          <p:nvPr/>
        </p:nvSpPr>
        <p:spPr>
          <a:xfrm>
            <a:off x="1755499" y="665025"/>
            <a:ext cx="10168421" cy="9394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2745" b="1" spc="294" dirty="0">
                <a:gradFill>
                  <a:gsLst>
                    <a:gs pos="1250">
                      <a:srgbClr val="FFFFFF"/>
                    </a:gs>
                    <a:gs pos="100000">
                      <a:srgbClr val="FFFFFF"/>
                    </a:gs>
                  </a:gsLst>
                  <a:lin ang="5400000" scaled="0"/>
                </a:gradFill>
                <a:latin typeface="Segoe UI" panose="020B0502040204020203" pitchFamily="34" charset="0"/>
              </a:rPr>
              <a:t>TECHNICAL STEERING GROUP MEMBERS</a:t>
            </a:r>
          </a:p>
        </p:txBody>
      </p:sp>
      <p:pic>
        <p:nvPicPr>
          <p:cNvPr id="3" name="Picture 2">
            <a:extLst>
              <a:ext uri="{FF2B5EF4-FFF2-40B4-BE49-F238E27FC236}">
                <a16:creationId xmlns:a16="http://schemas.microsoft.com/office/drawing/2014/main" xmlns="" id="{39C028A5-78E1-47B6-BF5E-20188DC7DAD1}"/>
              </a:ext>
            </a:extLst>
          </p:cNvPr>
          <p:cNvPicPr>
            <a:picLocks noChangeAspect="1"/>
          </p:cNvPicPr>
          <p:nvPr/>
        </p:nvPicPr>
        <p:blipFill>
          <a:blip r:embed="rId8"/>
          <a:stretch>
            <a:fillRect/>
          </a:stretch>
        </p:blipFill>
        <p:spPr>
          <a:xfrm>
            <a:off x="266920" y="-1056"/>
            <a:ext cx="2417550" cy="2417550"/>
          </a:xfrm>
          <a:prstGeom prst="rect">
            <a:avLst/>
          </a:prstGeom>
        </p:spPr>
      </p:pic>
      <p:pic>
        <p:nvPicPr>
          <p:cNvPr id="7" name="Picture 6">
            <a:extLst>
              <a:ext uri="{FF2B5EF4-FFF2-40B4-BE49-F238E27FC236}">
                <a16:creationId xmlns:a16="http://schemas.microsoft.com/office/drawing/2014/main" xmlns="" id="{8A10AA21-CB91-4B17-8AB9-4ECD5A518E2B}"/>
              </a:ext>
            </a:extLst>
          </p:cNvPr>
          <p:cNvPicPr>
            <a:picLocks noChangeAspect="1"/>
          </p:cNvPicPr>
          <p:nvPr/>
        </p:nvPicPr>
        <p:blipFill>
          <a:blip r:embed="rId9"/>
          <a:stretch>
            <a:fillRect/>
          </a:stretch>
        </p:blipFill>
        <p:spPr>
          <a:xfrm>
            <a:off x="6521642" y="3484190"/>
            <a:ext cx="4226684" cy="1893456"/>
          </a:xfrm>
          <a:prstGeom prst="rect">
            <a:avLst/>
          </a:prstGeom>
        </p:spPr>
      </p:pic>
    </p:spTree>
    <p:extLst>
      <p:ext uri="{BB962C8B-B14F-4D97-AF65-F5344CB8AC3E}">
        <p14:creationId xmlns:p14="http://schemas.microsoft.com/office/powerpoint/2010/main" val="3898682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nodePh="1">
                                  <p:stCondLst>
                                    <p:cond delay="0"/>
                                  </p:stCondLst>
                                  <p:endCondLst>
                                    <p:cond evt="begin" delay="0">
                                      <p:tn val="8"/>
                                    </p:cond>
                                  </p:endCondLst>
                                  <p:childTnLst>
                                    <p:animMotion origin="layout" path="M 0 0.04607 L 0 3.8039E-6 " pathEditMode="relative" rAng="0" ptsTypes="AA">
                                      <p:cBhvr>
                                        <p:cTn id="9" dur="1000" fill="hold"/>
                                        <p:tgtEl>
                                          <p:spTgt spid="24"/>
                                        </p:tgtEl>
                                        <p:attrNameLst>
                                          <p:attrName>ppt_x</p:attrName>
                                          <p:attrName>ppt_y</p:attrName>
                                        </p:attrNameLst>
                                      </p:cBhvr>
                                      <p:rCtr x="0" y="-2315"/>
                                    </p:animMotion>
                                  </p:childTnLst>
                                </p:cTn>
                              </p:par>
                            </p:childTnLst>
                          </p:cTn>
                        </p:par>
                        <p:par>
                          <p:cTn id="10" fill="hold">
                            <p:stCondLst>
                              <p:cond delay="1000"/>
                            </p:stCondLst>
                            <p:childTnLst>
                              <p:par>
                                <p:cTn id="11" presetID="2" presetClass="entr" presetSubtype="4" decel="10000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10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ppt_x"/>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200"/>
                                  </p:stCondLst>
                                  <p:childTnLst>
                                    <p:set>
                                      <p:cBhvr>
                                        <p:cTn id="20" dur="1" fill="hold">
                                          <p:stCondLst>
                                            <p:cond delay="0"/>
                                          </p:stCondLst>
                                        </p:cTn>
                                        <p:tgtEl>
                                          <p:spTgt spid="1030"/>
                                        </p:tgtEl>
                                        <p:attrNameLst>
                                          <p:attrName>style.visibility</p:attrName>
                                        </p:attrNameLst>
                                      </p:cBhvr>
                                      <p:to>
                                        <p:strVal val="visible"/>
                                      </p:to>
                                    </p:set>
                                    <p:anim calcmode="lin" valueType="num">
                                      <p:cBhvr additive="base">
                                        <p:cTn id="21" dur="500" fill="hold"/>
                                        <p:tgtEl>
                                          <p:spTgt spid="1030"/>
                                        </p:tgtEl>
                                        <p:attrNameLst>
                                          <p:attrName>ppt_x</p:attrName>
                                        </p:attrNameLst>
                                      </p:cBhvr>
                                      <p:tavLst>
                                        <p:tav tm="0">
                                          <p:val>
                                            <p:strVal val="#ppt_x"/>
                                          </p:val>
                                        </p:tav>
                                        <p:tav tm="100000">
                                          <p:val>
                                            <p:strVal val="#ppt_x"/>
                                          </p:val>
                                        </p:tav>
                                      </p:tavLst>
                                    </p:anim>
                                    <p:anim calcmode="lin" valueType="num">
                                      <p:cBhvr additive="base">
                                        <p:cTn id="22" dur="500" fill="hold"/>
                                        <p:tgtEl>
                                          <p:spTgt spid="1030"/>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300"/>
                                  </p:stCondLst>
                                  <p:childTnLst>
                                    <p:set>
                                      <p:cBhvr>
                                        <p:cTn id="24" dur="1" fill="hold">
                                          <p:stCondLst>
                                            <p:cond delay="0"/>
                                          </p:stCondLst>
                                        </p:cTn>
                                        <p:tgtEl>
                                          <p:spTgt spid="1028"/>
                                        </p:tgtEl>
                                        <p:attrNameLst>
                                          <p:attrName>style.visibility</p:attrName>
                                        </p:attrNameLst>
                                      </p:cBhvr>
                                      <p:to>
                                        <p:strVal val="visible"/>
                                      </p:to>
                                    </p:set>
                                    <p:anim calcmode="lin" valueType="num">
                                      <p:cBhvr additive="base">
                                        <p:cTn id="25" dur="500" fill="hold"/>
                                        <p:tgtEl>
                                          <p:spTgt spid="1028"/>
                                        </p:tgtEl>
                                        <p:attrNameLst>
                                          <p:attrName>ppt_x</p:attrName>
                                        </p:attrNameLst>
                                      </p:cBhvr>
                                      <p:tavLst>
                                        <p:tav tm="0">
                                          <p:val>
                                            <p:strVal val="#ppt_x"/>
                                          </p:val>
                                        </p:tav>
                                        <p:tav tm="100000">
                                          <p:val>
                                            <p:strVal val="#ppt_x"/>
                                          </p:val>
                                        </p:tav>
                                      </p:tavLst>
                                    </p:anim>
                                    <p:anim calcmode="lin" valueType="num">
                                      <p:cBhvr additive="base">
                                        <p:cTn id="26" dur="500" fill="hold"/>
                                        <p:tgtEl>
                                          <p:spTgt spid="1028"/>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4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500" fill="hold"/>
                                        <p:tgtEl>
                                          <p:spTgt spid="41"/>
                                        </p:tgtEl>
                                        <p:attrNameLst>
                                          <p:attrName>ppt_x</p:attrName>
                                        </p:attrNameLst>
                                      </p:cBhvr>
                                      <p:tavLst>
                                        <p:tav tm="0">
                                          <p:val>
                                            <p:strVal val="#ppt_x"/>
                                          </p:val>
                                        </p:tav>
                                        <p:tav tm="100000">
                                          <p:val>
                                            <p:strVal val="#ppt_x"/>
                                          </p:val>
                                        </p:tav>
                                      </p:tavLst>
                                    </p:anim>
                                    <p:anim calcmode="lin" valueType="num">
                                      <p:cBhvr additive="base">
                                        <p:cTn id="30" dur="500" fill="hold"/>
                                        <p:tgtEl>
                                          <p:spTgt spid="4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40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par>
                          <p:cTn id="35" fill="hold">
                            <p:stCondLst>
                              <p:cond delay="19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42" presetClass="path" presetSubtype="0" decel="100000" fill="hold" grpId="1" nodeType="withEffect">
                                  <p:stCondLst>
                                    <p:cond delay="0"/>
                                  </p:stCondLst>
                                  <p:childTnLst>
                                    <p:animMotion origin="layout" path="M 3.91626E-6 0.04607 L 3.91626E-6 3.8039E-6 " pathEditMode="relative" rAng="0" ptsTypes="AA">
                                      <p:cBhvr>
                                        <p:cTn id="43" dur="1000" fill="hold"/>
                                        <p:tgtEl>
                                          <p:spTgt spid="11"/>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10" grpId="0"/>
      <p:bldP spid="11" grpId="0"/>
      <p:bldP spid="1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9BCB4BFE-9304-4785-A53D-D17020FBCD91}"/>
              </a:ext>
            </a:extLst>
          </p:cNvPr>
          <p:cNvSpPr/>
          <p:nvPr/>
        </p:nvSpPr>
        <p:spPr bwMode="auto">
          <a:xfrm>
            <a:off x="1161" y="487"/>
            <a:ext cx="12192000" cy="163566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Title 4">
            <a:extLst>
              <a:ext uri="{FF2B5EF4-FFF2-40B4-BE49-F238E27FC236}">
                <a16:creationId xmlns:a16="http://schemas.microsoft.com/office/drawing/2014/main" xmlns="" id="{CBCBF974-3CBD-49E3-9196-10FF750E4D98}"/>
              </a:ext>
            </a:extLst>
          </p:cNvPr>
          <p:cNvSpPr txBox="1">
            <a:spLocks/>
          </p:cNvSpPr>
          <p:nvPr/>
        </p:nvSpPr>
        <p:spPr>
          <a:xfrm>
            <a:off x="269241" y="685703"/>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endParaRPr lang="en-US" sz="1765" b="1" spc="294" dirty="0">
              <a:gradFill>
                <a:gsLst>
                  <a:gs pos="0">
                    <a:srgbClr val="5C2D91">
                      <a:lumMod val="40000"/>
                      <a:lumOff val="60000"/>
                    </a:srgbClr>
                  </a:gs>
                  <a:gs pos="100000">
                    <a:srgbClr val="5C2D91">
                      <a:lumMod val="40000"/>
                      <a:lumOff val="60000"/>
                    </a:srgbClr>
                  </a:gs>
                </a:gsLst>
                <a:lin ang="5400000" scaled="0"/>
              </a:gradFill>
              <a:latin typeface="Segoe UI" panose="020B0502040204020203" pitchFamily="34" charset="0"/>
            </a:endParaRPr>
          </a:p>
        </p:txBody>
      </p:sp>
      <p:sp>
        <p:nvSpPr>
          <p:cNvPr id="11" name="Title 1">
            <a:extLst>
              <a:ext uri="{FF2B5EF4-FFF2-40B4-BE49-F238E27FC236}">
                <a16:creationId xmlns:a16="http://schemas.microsoft.com/office/drawing/2014/main" xmlns="" id="{F9506832-1FD6-4ECD-A318-9EE5424769F0}"/>
              </a:ext>
            </a:extLst>
          </p:cNvPr>
          <p:cNvSpPr txBox="1">
            <a:spLocks/>
          </p:cNvSpPr>
          <p:nvPr/>
        </p:nvSpPr>
        <p:spPr>
          <a:xfrm>
            <a:off x="1755499" y="665025"/>
            <a:ext cx="10168421" cy="93945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sr-Latn-BA" sz="2745" b="1" spc="294" dirty="0" smtClean="0">
                <a:gradFill>
                  <a:gsLst>
                    <a:gs pos="1250">
                      <a:srgbClr val="FFFFFF"/>
                    </a:gs>
                    <a:gs pos="100000">
                      <a:srgbClr val="FFFFFF"/>
                    </a:gs>
                  </a:gsLst>
                  <a:lin ang="5400000" scaled="0"/>
                </a:gradFill>
                <a:latin typeface="Segoe UI" panose="020B0502040204020203" pitchFamily="34" charset="0"/>
              </a:rPr>
              <a:t>BOARD OF DIRECTORS AND THE TEAM</a:t>
            </a:r>
            <a:endParaRPr lang="en-US" sz="2745" b="1" spc="294" dirty="0">
              <a:gradFill>
                <a:gsLst>
                  <a:gs pos="1250">
                    <a:srgbClr val="FFFFFF"/>
                  </a:gs>
                  <a:gs pos="100000">
                    <a:srgbClr val="FFFFFF"/>
                  </a:gs>
                </a:gsLst>
                <a:lin ang="5400000" scaled="0"/>
              </a:gradFill>
              <a:latin typeface="Segoe UI" panose="020B0502040204020203" pitchFamily="34" charset="0"/>
            </a:endParaRPr>
          </a:p>
        </p:txBody>
      </p:sp>
      <p:pic>
        <p:nvPicPr>
          <p:cNvPr id="3" name="Picture 2">
            <a:extLst>
              <a:ext uri="{FF2B5EF4-FFF2-40B4-BE49-F238E27FC236}">
                <a16:creationId xmlns:a16="http://schemas.microsoft.com/office/drawing/2014/main" xmlns="" id="{39C028A5-78E1-47B6-BF5E-20188DC7DAD1}"/>
              </a:ext>
            </a:extLst>
          </p:cNvPr>
          <p:cNvPicPr>
            <a:picLocks noChangeAspect="1"/>
          </p:cNvPicPr>
          <p:nvPr/>
        </p:nvPicPr>
        <p:blipFill>
          <a:blip r:embed="rId3"/>
          <a:stretch>
            <a:fillRect/>
          </a:stretch>
        </p:blipFill>
        <p:spPr>
          <a:xfrm>
            <a:off x="266920" y="-1056"/>
            <a:ext cx="2417550" cy="2417550"/>
          </a:xfrm>
          <a:prstGeom prst="rect">
            <a:avLst/>
          </a:prstGeom>
        </p:spPr>
      </p:pic>
      <p:pic>
        <p:nvPicPr>
          <p:cNvPr id="2" name="Picture 1"/>
          <p:cNvPicPr>
            <a:picLocks noChangeAspect="1"/>
          </p:cNvPicPr>
          <p:nvPr/>
        </p:nvPicPr>
        <p:blipFill>
          <a:blip r:embed="rId4"/>
          <a:stretch>
            <a:fillRect/>
          </a:stretch>
        </p:blipFill>
        <p:spPr>
          <a:xfrm>
            <a:off x="2542428" y="1636151"/>
            <a:ext cx="8377242" cy="5224775"/>
          </a:xfrm>
          <a:prstGeom prst="rect">
            <a:avLst/>
          </a:prstGeom>
        </p:spPr>
      </p:pic>
    </p:spTree>
    <p:extLst>
      <p:ext uri="{BB962C8B-B14F-4D97-AF65-F5344CB8AC3E}">
        <p14:creationId xmlns:p14="http://schemas.microsoft.com/office/powerpoint/2010/main" val="105718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nodePh="1">
                                  <p:stCondLst>
                                    <p:cond delay="0"/>
                                  </p:stCondLst>
                                  <p:endCondLst>
                                    <p:cond evt="begin" delay="0">
                                      <p:tn val="8"/>
                                    </p:cond>
                                  </p:endCondLst>
                                  <p:childTnLst>
                                    <p:animMotion origin="layout" path="M 0 0.04607 L 0 3.8039E-6 " pathEditMode="relative" rAng="0" ptsTypes="AA">
                                      <p:cBhvr>
                                        <p:cTn id="9" dur="1000" fill="hold"/>
                                        <p:tgtEl>
                                          <p:spTgt spid="24"/>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0"/>
                                  </p:stCondLst>
                                  <p:childTnLst>
                                    <p:animMotion origin="layout" path="M 3.91626E-6 0.04607 L 3.91626E-6 3.8039E-6 " pathEditMode="relative" rAng="0" ptsTypes="AA">
                                      <p:cBhvr>
                                        <p:cTn id="14" dur="1000" fill="hold"/>
                                        <p:tgtEl>
                                          <p:spTgt spid="11"/>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11" grpId="0"/>
      <p:bldP spid="11"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13E0BA98-5B42-47E9-B46F-F58C34FA29A7}"/>
              </a:ext>
            </a:extLst>
          </p:cNvPr>
          <p:cNvSpPr>
            <a:spLocks noGrp="1"/>
          </p:cNvSpPr>
          <p:nvPr>
            <p:ph type="title" idx="4294967295"/>
          </p:nvPr>
        </p:nvSpPr>
        <p:spPr>
          <a:xfrm>
            <a:off x="536575" y="288925"/>
            <a:ext cx="11655425" cy="900113"/>
          </a:xfrm>
        </p:spPr>
        <p:txBody>
          <a:bodyPr/>
          <a:lstStyle/>
          <a:p>
            <a:r>
              <a:rPr lang="en-US" dirty="0">
                <a:solidFill>
                  <a:schemeClr val="bg1"/>
                </a:solidFill>
                <a:latin typeface="Segoe UI Light" panose="020B0502040204020203" pitchFamily="34" charset="0"/>
                <a:cs typeface="Segoe UI Light" panose="020B0502040204020203" pitchFamily="34" charset="0"/>
              </a:rPr>
              <a:t>This is our mascot, dotnet-bot</a:t>
            </a:r>
          </a:p>
        </p:txBody>
      </p:sp>
      <p:pic>
        <p:nvPicPr>
          <p:cNvPr id="4" name="Picture 3" descr="A close up of a device&#10;&#10;Description generated with high confidence">
            <a:extLst>
              <a:ext uri="{FF2B5EF4-FFF2-40B4-BE49-F238E27FC236}">
                <a16:creationId xmlns:a16="http://schemas.microsoft.com/office/drawing/2014/main" xmlns="" id="{6385FA4E-D736-4963-9FA5-546D30825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8710" y="1720593"/>
            <a:ext cx="4151154" cy="4518262"/>
          </a:xfrm>
          <a:prstGeom prst="rect">
            <a:avLst/>
          </a:prstGeom>
        </p:spPr>
      </p:pic>
    </p:spTree>
    <p:extLst>
      <p:ext uri="{BB962C8B-B14F-4D97-AF65-F5344CB8AC3E}">
        <p14:creationId xmlns:p14="http://schemas.microsoft.com/office/powerpoint/2010/main" val="67744589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13E0BA98-5B42-47E9-B46F-F58C34FA29A7}"/>
              </a:ext>
            </a:extLst>
          </p:cNvPr>
          <p:cNvSpPr>
            <a:spLocks noGrp="1"/>
          </p:cNvSpPr>
          <p:nvPr>
            <p:ph type="title" idx="4294967295"/>
          </p:nvPr>
        </p:nvSpPr>
        <p:spPr>
          <a:xfrm>
            <a:off x="536575" y="288925"/>
            <a:ext cx="11655425" cy="900113"/>
          </a:xfrm>
        </p:spPr>
        <p:txBody>
          <a:bodyPr/>
          <a:lstStyle/>
          <a:p>
            <a:r>
              <a:rPr lang="en-US" dirty="0">
                <a:solidFill>
                  <a:schemeClr val="bg1"/>
                </a:solidFill>
                <a:latin typeface="Segoe UI Light" panose="020B0502040204020203" pitchFamily="34" charset="0"/>
                <a:cs typeface="Segoe UI Light" panose="020B0502040204020203" pitchFamily="34" charset="0"/>
              </a:rPr>
              <a:t>You can find dotnet-bot on GitHub</a:t>
            </a:r>
          </a:p>
        </p:txBody>
      </p:sp>
      <p:pic>
        <p:nvPicPr>
          <p:cNvPr id="2" name="Picture 1">
            <a:extLst>
              <a:ext uri="{FF2B5EF4-FFF2-40B4-BE49-F238E27FC236}">
                <a16:creationId xmlns:a16="http://schemas.microsoft.com/office/drawing/2014/main" xmlns="" id="{8F57D571-700A-4363-8956-96F7CEEB98A2}"/>
              </a:ext>
            </a:extLst>
          </p:cNvPr>
          <p:cNvPicPr>
            <a:picLocks noChangeAspect="1"/>
          </p:cNvPicPr>
          <p:nvPr/>
        </p:nvPicPr>
        <p:blipFill>
          <a:blip r:embed="rId3"/>
          <a:stretch>
            <a:fillRect/>
          </a:stretch>
        </p:blipFill>
        <p:spPr>
          <a:xfrm>
            <a:off x="3196649" y="1189038"/>
            <a:ext cx="6335276" cy="5494078"/>
          </a:xfrm>
          <a:prstGeom prst="rect">
            <a:avLst/>
          </a:prstGeom>
        </p:spPr>
      </p:pic>
    </p:spTree>
    <p:extLst>
      <p:ext uri="{BB962C8B-B14F-4D97-AF65-F5344CB8AC3E}">
        <p14:creationId xmlns:p14="http://schemas.microsoft.com/office/powerpoint/2010/main" val="166882584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216016671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13E0BA98-5B42-47E9-B46F-F58C34FA29A7}"/>
              </a:ext>
            </a:extLst>
          </p:cNvPr>
          <p:cNvSpPr>
            <a:spLocks noGrp="1"/>
          </p:cNvSpPr>
          <p:nvPr>
            <p:ph type="title" idx="4294967295"/>
          </p:nvPr>
        </p:nvSpPr>
        <p:spPr>
          <a:xfrm>
            <a:off x="536575" y="288925"/>
            <a:ext cx="11655425" cy="900113"/>
          </a:xfrm>
        </p:spPr>
        <p:txBody>
          <a:bodyPr/>
          <a:lstStyle/>
          <a:p>
            <a:r>
              <a:rPr lang="en-US" dirty="0">
                <a:solidFill>
                  <a:schemeClr val="bg1"/>
                </a:solidFill>
                <a:latin typeface="Segoe UI Light" panose="020B0502040204020203" pitchFamily="34" charset="0"/>
                <a:cs typeface="Segoe UI Light" panose="020B0502040204020203" pitchFamily="34" charset="0"/>
              </a:rPr>
              <a:t>GitHub is where open source happens…</a:t>
            </a:r>
          </a:p>
        </p:txBody>
      </p:sp>
      <p:pic>
        <p:nvPicPr>
          <p:cNvPr id="6" name="Picture 5"/>
          <p:cNvPicPr>
            <a:picLocks noChangeAspect="1"/>
          </p:cNvPicPr>
          <p:nvPr/>
        </p:nvPicPr>
        <p:blipFill>
          <a:blip r:embed="rId3"/>
          <a:stretch>
            <a:fillRect/>
          </a:stretch>
        </p:blipFill>
        <p:spPr>
          <a:xfrm>
            <a:off x="3894402" y="1209056"/>
            <a:ext cx="4939769" cy="5648944"/>
          </a:xfrm>
          <a:prstGeom prst="rect">
            <a:avLst/>
          </a:prstGeom>
        </p:spPr>
      </p:pic>
    </p:spTree>
    <p:extLst>
      <p:ext uri="{BB962C8B-B14F-4D97-AF65-F5344CB8AC3E}">
        <p14:creationId xmlns:p14="http://schemas.microsoft.com/office/powerpoint/2010/main" val="116214627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5BE3ABE3-C673-4960-937A-BECABDD63775}"/>
              </a:ext>
            </a:extLst>
          </p:cNvPr>
          <p:cNvSpPr>
            <a:spLocks noGrp="1"/>
          </p:cNvSpPr>
          <p:nvPr>
            <p:ph type="body" sz="quarter" idx="10"/>
          </p:nvPr>
        </p:nvSpPr>
        <p:spPr>
          <a:xfrm>
            <a:off x="266920" y="922633"/>
            <a:ext cx="11653523" cy="727700"/>
          </a:xfrm>
        </p:spPr>
        <p:txBody>
          <a:bodyPr/>
          <a:lstStyle/>
          <a:p>
            <a:pPr marL="0" indent="0">
              <a:buNone/>
            </a:pPr>
            <a:r>
              <a:rPr lang="en-US" dirty="0" smtClean="0"/>
              <a:t>try.dot.net </a:t>
            </a:r>
            <a:endParaRPr lang="en-US" dirty="0"/>
          </a:p>
        </p:txBody>
      </p:sp>
      <p:sp>
        <p:nvSpPr>
          <p:cNvPr id="3" name="Title 2">
            <a:extLst>
              <a:ext uri="{FF2B5EF4-FFF2-40B4-BE49-F238E27FC236}">
                <a16:creationId xmlns:a16="http://schemas.microsoft.com/office/drawing/2014/main" xmlns="" id="{472F8CEB-E7E0-4059-9D7C-D114A6A2A050}"/>
              </a:ext>
            </a:extLst>
          </p:cNvPr>
          <p:cNvSpPr>
            <a:spLocks noGrp="1"/>
          </p:cNvSpPr>
          <p:nvPr>
            <p:ph type="title"/>
          </p:nvPr>
        </p:nvSpPr>
        <p:spPr/>
        <p:txBody>
          <a:bodyPr/>
          <a:lstStyle/>
          <a:p>
            <a:r>
              <a:rPr lang="en-US" dirty="0"/>
              <a:t>Learn how to program with C#</a:t>
            </a:r>
          </a:p>
        </p:txBody>
      </p:sp>
      <p:pic>
        <p:nvPicPr>
          <p:cNvPr id="5" name="Picture 4"/>
          <p:cNvPicPr>
            <a:picLocks noChangeAspect="1"/>
          </p:cNvPicPr>
          <p:nvPr/>
        </p:nvPicPr>
        <p:blipFill>
          <a:blip r:embed="rId3"/>
          <a:stretch>
            <a:fillRect/>
          </a:stretch>
        </p:blipFill>
        <p:spPr>
          <a:xfrm>
            <a:off x="3322850" y="1693928"/>
            <a:ext cx="8869150" cy="5164072"/>
          </a:xfrm>
          <a:prstGeom prst="rect">
            <a:avLst/>
          </a:prstGeom>
        </p:spPr>
      </p:pic>
    </p:spTree>
    <p:extLst>
      <p:ext uri="{BB962C8B-B14F-4D97-AF65-F5344CB8AC3E}">
        <p14:creationId xmlns:p14="http://schemas.microsoft.com/office/powerpoint/2010/main" val="234018777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343D1838-5D3E-48A6-9BE3-D9E73143DD3C}"/>
              </a:ext>
            </a:extLst>
          </p:cNvPr>
          <p:cNvSpPr>
            <a:spLocks noGrp="1"/>
          </p:cNvSpPr>
          <p:nvPr>
            <p:ph type="title"/>
          </p:nvPr>
        </p:nvSpPr>
        <p:spPr/>
        <p:txBody>
          <a:bodyPr/>
          <a:lstStyle/>
          <a:p>
            <a:r>
              <a:rPr lang="en-US" dirty="0"/>
              <a:t>Make it easier with some free tools</a:t>
            </a:r>
            <a:br>
              <a:rPr lang="en-US" dirty="0"/>
            </a:br>
            <a:r>
              <a:rPr lang="en-US" sz="4000" dirty="0">
                <a:hlinkClick r:id="rId3"/>
              </a:rPr>
              <a:t>www.VisualStudio.com</a:t>
            </a:r>
            <a:r>
              <a:rPr lang="en-US" sz="4000" dirty="0"/>
              <a:t> </a:t>
            </a:r>
            <a:endParaRPr lang="en-US" dirty="0"/>
          </a:p>
        </p:txBody>
      </p:sp>
      <p:sp>
        <p:nvSpPr>
          <p:cNvPr id="5" name="Rectangle 4">
            <a:extLst>
              <a:ext uri="{FF2B5EF4-FFF2-40B4-BE49-F238E27FC236}">
                <a16:creationId xmlns:a16="http://schemas.microsoft.com/office/drawing/2014/main" xmlns="" id="{655106ED-8A7E-4702-AE94-7B6C85DA7DED}"/>
              </a:ext>
            </a:extLst>
          </p:cNvPr>
          <p:cNvSpPr/>
          <p:nvPr/>
        </p:nvSpPr>
        <p:spPr>
          <a:xfrm>
            <a:off x="1906841" y="3770415"/>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Code</a:t>
            </a:r>
          </a:p>
          <a:p>
            <a:r>
              <a:rPr lang="en-US" dirty="0">
                <a:solidFill>
                  <a:srgbClr val="333333"/>
                </a:solidFill>
                <a:latin typeface="Segoe UI" panose="020B0502040204020203" pitchFamily="34" charset="0"/>
              </a:rPr>
              <a:t>Open source, cross-platform editor with .NET support.</a:t>
            </a:r>
            <a:endParaRPr lang="en-US" dirty="0"/>
          </a:p>
        </p:txBody>
      </p:sp>
      <p:sp>
        <p:nvSpPr>
          <p:cNvPr id="7" name="Rectangle 6">
            <a:extLst>
              <a:ext uri="{FF2B5EF4-FFF2-40B4-BE49-F238E27FC236}">
                <a16:creationId xmlns:a16="http://schemas.microsoft.com/office/drawing/2014/main" xmlns="" id="{CE079816-96B7-4DE4-8BD0-E18EB55EC39B}"/>
              </a:ext>
            </a:extLst>
          </p:cNvPr>
          <p:cNvSpPr/>
          <p:nvPr/>
        </p:nvSpPr>
        <p:spPr>
          <a:xfrm>
            <a:off x="1906840" y="2275669"/>
            <a:ext cx="8877081" cy="1077218"/>
          </a:xfrm>
          <a:prstGeom prst="rect">
            <a:avLst/>
          </a:prstGeom>
        </p:spPr>
        <p:txBody>
          <a:bodyPr wrap="square">
            <a:spAutoFit/>
          </a:bodyPr>
          <a:lstStyle/>
          <a:p>
            <a:r>
              <a:rPr lang="en-US" sz="2800" b="1" dirty="0">
                <a:solidFill>
                  <a:srgbClr val="333333"/>
                </a:solidFill>
                <a:latin typeface="Segoe UI" panose="020B0502040204020203" pitchFamily="34" charset="0"/>
              </a:rPr>
              <a:t>Visual Studio</a:t>
            </a:r>
          </a:p>
          <a:p>
            <a:r>
              <a:rPr lang="en-US" dirty="0">
                <a:solidFill>
                  <a:srgbClr val="333333"/>
                </a:solidFill>
                <a:latin typeface="Segoe UI" panose="020B0502040204020203" pitchFamily="34" charset="0"/>
              </a:rPr>
              <a:t>A fully-featured, integrated development environment (IDE) for developing .NET apps on a Windows PC development machine. </a:t>
            </a:r>
            <a:endParaRPr lang="en-US" dirty="0"/>
          </a:p>
        </p:txBody>
      </p:sp>
      <p:sp>
        <p:nvSpPr>
          <p:cNvPr id="9" name="Rectangle 8">
            <a:extLst>
              <a:ext uri="{FF2B5EF4-FFF2-40B4-BE49-F238E27FC236}">
                <a16:creationId xmlns:a16="http://schemas.microsoft.com/office/drawing/2014/main" xmlns="" id="{13799569-B104-4212-8168-292196F299DA}"/>
              </a:ext>
            </a:extLst>
          </p:cNvPr>
          <p:cNvSpPr/>
          <p:nvPr/>
        </p:nvSpPr>
        <p:spPr>
          <a:xfrm>
            <a:off x="1906839" y="5182649"/>
            <a:ext cx="8877081" cy="800219"/>
          </a:xfrm>
          <a:prstGeom prst="rect">
            <a:avLst/>
          </a:prstGeom>
        </p:spPr>
        <p:txBody>
          <a:bodyPr wrap="square">
            <a:spAutoFit/>
          </a:bodyPr>
          <a:lstStyle/>
          <a:p>
            <a:r>
              <a:rPr lang="en-US" sz="2800" b="1" dirty="0">
                <a:solidFill>
                  <a:srgbClr val="333333"/>
                </a:solidFill>
                <a:latin typeface="Segoe UI" panose="020B0502040204020203" pitchFamily="34" charset="0"/>
              </a:rPr>
              <a:t>Visual Studio for Mac</a:t>
            </a:r>
          </a:p>
          <a:p>
            <a:r>
              <a:rPr lang="en-US" dirty="0"/>
              <a:t>A fully-featured IDE for developing .NET apps on a Mac OS development machine. </a:t>
            </a:r>
          </a:p>
        </p:txBody>
      </p:sp>
      <p:sp>
        <p:nvSpPr>
          <p:cNvPr id="10" name="Title 2">
            <a:extLst>
              <a:ext uri="{FF2B5EF4-FFF2-40B4-BE49-F238E27FC236}">
                <a16:creationId xmlns:a16="http://schemas.microsoft.com/office/drawing/2014/main" xmlns="" id="{2C9B8F39-4FA2-4BBE-B9F0-5D18CF9F6DC7}"/>
              </a:ext>
            </a:extLst>
          </p:cNvPr>
          <p:cNvSpPr txBox="1">
            <a:spLocks/>
          </p:cNvSpPr>
          <p:nvPr/>
        </p:nvSpPr>
        <p:spPr>
          <a:xfrm>
            <a:off x="4081929" y="6131859"/>
            <a:ext cx="8169836" cy="72614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t>Download </a:t>
            </a:r>
            <a:r>
              <a:rPr lang="en-US" sz="4000" dirty="0" smtClean="0"/>
              <a:t>from </a:t>
            </a:r>
            <a:r>
              <a:rPr lang="en-US" sz="4000" dirty="0" smtClean="0">
                <a:hlinkClick r:id="rId3"/>
              </a:rPr>
              <a:t>www.VisualStudio.com</a:t>
            </a:r>
            <a:r>
              <a:rPr lang="en-US" sz="4000" dirty="0" smtClean="0"/>
              <a:t> </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453" y="2179245"/>
            <a:ext cx="1270065" cy="1270065"/>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1453" y="3592861"/>
            <a:ext cx="1236591" cy="1236591"/>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514" y="4973003"/>
            <a:ext cx="1495941" cy="1495941"/>
          </a:xfrm>
          <a:prstGeom prst="rect">
            <a:avLst/>
          </a:prstGeom>
        </p:spPr>
      </p:pic>
    </p:spTree>
    <p:extLst>
      <p:ext uri="{BB962C8B-B14F-4D97-AF65-F5344CB8AC3E}">
        <p14:creationId xmlns:p14="http://schemas.microsoft.com/office/powerpoint/2010/main" val="170821178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Future</a:t>
            </a:r>
            <a:endParaRPr lang="en-US" dirty="0"/>
          </a:p>
        </p:txBody>
      </p:sp>
    </p:spTree>
    <p:extLst>
      <p:ext uri="{BB962C8B-B14F-4D97-AF65-F5344CB8AC3E}">
        <p14:creationId xmlns:p14="http://schemas.microsoft.com/office/powerpoint/2010/main" val="114876458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The .NET Roadmap</a:t>
            </a:r>
            <a:endParaRPr lang="en-US" dirty="0"/>
          </a:p>
        </p:txBody>
      </p:sp>
      <p:cxnSp>
        <p:nvCxnSpPr>
          <p:cNvPr id="4" name="Straight Arrow Connector 3">
            <a:extLst>
              <a:ext uri="{FF2B5EF4-FFF2-40B4-BE49-F238E27FC236}">
                <a16:creationId xmlns:a16="http://schemas.microsoft.com/office/drawing/2014/main" xmlns=""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tx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xmlns=""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6" name="Straight Connector 5">
            <a:extLst>
              <a:ext uri="{FF2B5EF4-FFF2-40B4-BE49-F238E27FC236}">
                <a16:creationId xmlns:a16="http://schemas.microsoft.com/office/drawing/2014/main" xmlns="" id="{B9FE36BB-B495-4A6E-BB39-E671D744B0C4}"/>
              </a:ext>
            </a:extLst>
          </p:cNvPr>
          <p:cNvCxnSpPr>
            <a:cxnSpLocks/>
            <a:stCxn id="8" idx="4"/>
            <a:endCxn id="5" idx="0"/>
          </p:cNvCxnSpPr>
          <p:nvPr/>
        </p:nvCxnSpPr>
        <p:spPr>
          <a:xfrm flipH="1">
            <a:off x="1470237" y="2672517"/>
            <a:ext cx="1" cy="37620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xmlns="" id="{146C0619-9464-42C8-9805-20124A6E3148}"/>
              </a:ext>
            </a:extLst>
          </p:cNvPr>
          <p:cNvGrpSpPr/>
          <p:nvPr/>
        </p:nvGrpSpPr>
        <p:grpSpPr>
          <a:xfrm>
            <a:off x="821845" y="1561400"/>
            <a:ext cx="1296783" cy="1111117"/>
            <a:chOff x="821844" y="1472100"/>
            <a:chExt cx="1296783" cy="1111117"/>
          </a:xfrm>
        </p:grpSpPr>
        <p:sp>
          <p:nvSpPr>
            <p:cNvPr id="8" name="Oval 7">
              <a:extLst>
                <a:ext uri="{FF2B5EF4-FFF2-40B4-BE49-F238E27FC236}">
                  <a16:creationId xmlns:a16="http://schemas.microsoft.com/office/drawing/2014/main" xmlns="" id="{1D84704B-6951-41A7-A82E-20E8AE73B860}"/>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xmlns=""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.NETs</a:t>
              </a:r>
            </a:p>
          </p:txBody>
        </p:sp>
      </p:grpSp>
      <p:grpSp>
        <p:nvGrpSpPr>
          <p:cNvPr id="10" name="Group 9">
            <a:extLst>
              <a:ext uri="{FF2B5EF4-FFF2-40B4-BE49-F238E27FC236}">
                <a16:creationId xmlns:a16="http://schemas.microsoft.com/office/drawing/2014/main" xmlns="" id="{5F155194-D4C7-4159-9DA5-FB0FFB83B40F}"/>
              </a:ext>
            </a:extLst>
          </p:cNvPr>
          <p:cNvGrpSpPr/>
          <p:nvPr/>
        </p:nvGrpSpPr>
        <p:grpSpPr>
          <a:xfrm>
            <a:off x="1828954" y="3784137"/>
            <a:ext cx="8718390" cy="2381156"/>
            <a:chOff x="2571118" y="3147983"/>
            <a:chExt cx="8718390" cy="2381156"/>
          </a:xfrm>
        </p:grpSpPr>
        <p:grpSp>
          <p:nvGrpSpPr>
            <p:cNvPr id="11" name="Group 10">
              <a:extLst>
                <a:ext uri="{FF2B5EF4-FFF2-40B4-BE49-F238E27FC236}">
                  <a16:creationId xmlns:a16="http://schemas.microsoft.com/office/drawing/2014/main" xmlns="" id="{3F0EB3FD-1921-458B-A107-5F33120FD1EF}"/>
                </a:ext>
              </a:extLst>
            </p:cNvPr>
            <p:cNvGrpSpPr/>
            <p:nvPr/>
          </p:nvGrpSpPr>
          <p:grpSpPr>
            <a:xfrm>
              <a:off x="2571118" y="3147983"/>
              <a:ext cx="2827243" cy="2379949"/>
              <a:chOff x="1719261" y="1582079"/>
              <a:chExt cx="2772058" cy="4044770"/>
            </a:xfrm>
          </p:grpSpPr>
          <p:sp>
            <p:nvSpPr>
              <p:cNvPr id="24" name="Rectangle 23">
                <a:extLst>
                  <a:ext uri="{FF2B5EF4-FFF2-40B4-BE49-F238E27FC236}">
                    <a16:creationId xmlns:a16="http://schemas.microsoft.com/office/drawing/2014/main" xmlns="" id="{CCBFCF6F-9C62-425F-AD3E-61A03B2E69E8}"/>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5" name="TextBox 24">
                <a:extLst>
                  <a:ext uri="{FF2B5EF4-FFF2-40B4-BE49-F238E27FC236}">
                    <a16:creationId xmlns:a16="http://schemas.microsoft.com/office/drawing/2014/main" xmlns="" id="{E21E6955-7892-4B7B-AD93-D6204C0B5DB5}"/>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12" name="Group 11">
              <a:extLst>
                <a:ext uri="{FF2B5EF4-FFF2-40B4-BE49-F238E27FC236}">
                  <a16:creationId xmlns:a16="http://schemas.microsoft.com/office/drawing/2014/main" xmlns="" id="{35FBA628-313B-4CB3-87F6-052CCBCF0A48}"/>
                </a:ext>
              </a:extLst>
            </p:cNvPr>
            <p:cNvGrpSpPr/>
            <p:nvPr/>
          </p:nvGrpSpPr>
          <p:grpSpPr>
            <a:xfrm>
              <a:off x="5524298" y="3147983"/>
              <a:ext cx="2817909" cy="2379949"/>
              <a:chOff x="4604404" y="1582078"/>
              <a:chExt cx="2772059" cy="4044770"/>
            </a:xfrm>
          </p:grpSpPr>
          <p:sp>
            <p:nvSpPr>
              <p:cNvPr id="22" name="Rectangle 21">
                <a:extLst>
                  <a:ext uri="{FF2B5EF4-FFF2-40B4-BE49-F238E27FC236}">
                    <a16:creationId xmlns:a16="http://schemas.microsoft.com/office/drawing/2014/main" xmlns="" id="{AD69D969-F2FA-4BA5-BBA2-57DF320A44B5}"/>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3" name="TextBox 22">
                <a:extLst>
                  <a:ext uri="{FF2B5EF4-FFF2-40B4-BE49-F238E27FC236}">
                    <a16:creationId xmlns:a16="http://schemas.microsoft.com/office/drawing/2014/main" xmlns="" id="{980953D7-0229-4CCD-B6C3-8071E99DA20B}"/>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13" name="Group 12">
              <a:extLst>
                <a:ext uri="{FF2B5EF4-FFF2-40B4-BE49-F238E27FC236}">
                  <a16:creationId xmlns:a16="http://schemas.microsoft.com/office/drawing/2014/main" xmlns="" id="{2022C27F-CEF3-4A8D-A34E-8C8A723AE35F}"/>
                </a:ext>
              </a:extLst>
            </p:cNvPr>
            <p:cNvGrpSpPr/>
            <p:nvPr/>
          </p:nvGrpSpPr>
          <p:grpSpPr>
            <a:xfrm>
              <a:off x="8467093" y="3149190"/>
              <a:ext cx="2822415" cy="2379949"/>
              <a:chOff x="7489548" y="1582078"/>
              <a:chExt cx="2770346" cy="4044770"/>
            </a:xfrm>
          </p:grpSpPr>
          <p:sp>
            <p:nvSpPr>
              <p:cNvPr id="20" name="Rectangle 19">
                <a:extLst>
                  <a:ext uri="{FF2B5EF4-FFF2-40B4-BE49-F238E27FC236}">
                    <a16:creationId xmlns:a16="http://schemas.microsoft.com/office/drawing/2014/main" xmlns="" id="{CD9E8FB3-DEC4-4602-8587-AE0F307BDED9}"/>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ctr"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1" name="TextBox 20">
                <a:extLst>
                  <a:ext uri="{FF2B5EF4-FFF2-40B4-BE49-F238E27FC236}">
                    <a16:creationId xmlns:a16="http://schemas.microsoft.com/office/drawing/2014/main" xmlns="" id="{8E24461B-2297-446C-8BAF-88B4FA81CA4F}"/>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14" name="TextBox 13">
              <a:extLst>
                <a:ext uri="{FF2B5EF4-FFF2-40B4-BE49-F238E27FC236}">
                  <a16:creationId xmlns:a16="http://schemas.microsoft.com/office/drawing/2014/main" xmlns="" id="{54993A9A-15E5-4304-B765-A2B3CA03C9F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15" name="TextBox 14">
              <a:extLst>
                <a:ext uri="{FF2B5EF4-FFF2-40B4-BE49-F238E27FC236}">
                  <a16:creationId xmlns:a16="http://schemas.microsoft.com/office/drawing/2014/main" xmlns="" id="{10646AEC-2A8A-4A91-9934-746D59E45A6D}"/>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6" name="TextBox 15">
              <a:extLst>
                <a:ext uri="{FF2B5EF4-FFF2-40B4-BE49-F238E27FC236}">
                  <a16:creationId xmlns:a16="http://schemas.microsoft.com/office/drawing/2014/main" xmlns="" id="{3ECBB949-60B2-4749-A80A-DD11C867B140}"/>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7" name="TextBox 16">
              <a:extLst>
                <a:ext uri="{FF2B5EF4-FFF2-40B4-BE49-F238E27FC236}">
                  <a16:creationId xmlns:a16="http://schemas.microsoft.com/office/drawing/2014/main" xmlns="" id="{AE1C7C92-2990-4D2E-A707-A225349D5A4A}"/>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18" name="TextBox 17">
              <a:extLst>
                <a:ext uri="{FF2B5EF4-FFF2-40B4-BE49-F238E27FC236}">
                  <a16:creationId xmlns:a16="http://schemas.microsoft.com/office/drawing/2014/main" xmlns="" id="{B2260E9A-518D-4813-ABE6-D9D704391805}"/>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19" name="TextBox 18">
              <a:extLst>
                <a:ext uri="{FF2B5EF4-FFF2-40B4-BE49-F238E27FC236}">
                  <a16:creationId xmlns:a16="http://schemas.microsoft.com/office/drawing/2014/main" xmlns="" id="{66CD7490-5F01-46FE-A652-72B269B1CA3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Tree>
    <p:extLst>
      <p:ext uri="{BB962C8B-B14F-4D97-AF65-F5344CB8AC3E}">
        <p14:creationId xmlns:p14="http://schemas.microsoft.com/office/powerpoint/2010/main" val="4095998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.NET Roadmap</a:t>
            </a:r>
            <a:endParaRPr lang="en-US" dirty="0"/>
          </a:p>
        </p:txBody>
      </p:sp>
      <p:cxnSp>
        <p:nvCxnSpPr>
          <p:cNvPr id="26" name="Straight Arrow Connector 25">
            <a:extLst>
              <a:ext uri="{FF2B5EF4-FFF2-40B4-BE49-F238E27FC236}">
                <a16:creationId xmlns:a16="http://schemas.microsoft.com/office/drawing/2014/main" xmlns=""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xmlns=""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28" name="Straight Connector 27">
            <a:extLst>
              <a:ext uri="{FF2B5EF4-FFF2-40B4-BE49-F238E27FC236}">
                <a16:creationId xmlns:a16="http://schemas.microsoft.com/office/drawing/2014/main" xmlns="" id="{B9FE36BB-B495-4A6E-BB39-E671D744B0C4}"/>
              </a:ext>
            </a:extLst>
          </p:cNvPr>
          <p:cNvCxnSpPr>
            <a:cxnSpLocks/>
            <a:stCxn id="32" idx="4"/>
            <a:endCxn id="27" idx="0"/>
          </p:cNvCxnSpPr>
          <p:nvPr/>
        </p:nvCxnSpPr>
        <p:spPr>
          <a:xfrm flipH="1">
            <a:off x="1470237" y="2672517"/>
            <a:ext cx="1" cy="376204"/>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837CB6B4-4B3C-477A-ADFF-F66A86C8FCCC}"/>
              </a:ext>
            </a:extLst>
          </p:cNvPr>
          <p:cNvCxnSpPr>
            <a:cxnSpLocks/>
          </p:cNvCxnSpPr>
          <p:nvPr/>
        </p:nvCxnSpPr>
        <p:spPr>
          <a:xfrm>
            <a:off x="6139544" y="2661188"/>
            <a:ext cx="1" cy="4241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4266E9F0-5F4E-41FF-A6A9-2D89261C9176}"/>
              </a:ext>
            </a:extLst>
          </p:cNvPr>
          <p:cNvSpPr txBox="1"/>
          <p:nvPr/>
        </p:nvSpPr>
        <p:spPr>
          <a:xfrm>
            <a:off x="5363314" y="3025128"/>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2016</a:t>
            </a:r>
          </a:p>
        </p:txBody>
      </p:sp>
      <p:grpSp>
        <p:nvGrpSpPr>
          <p:cNvPr id="31" name="Group 30">
            <a:extLst>
              <a:ext uri="{FF2B5EF4-FFF2-40B4-BE49-F238E27FC236}">
                <a16:creationId xmlns:a16="http://schemas.microsoft.com/office/drawing/2014/main" xmlns="" id="{146C0619-9464-42C8-9805-20124A6E3148}"/>
              </a:ext>
            </a:extLst>
          </p:cNvPr>
          <p:cNvGrpSpPr/>
          <p:nvPr/>
        </p:nvGrpSpPr>
        <p:grpSpPr>
          <a:xfrm>
            <a:off x="821845" y="1561400"/>
            <a:ext cx="1296783" cy="1111117"/>
            <a:chOff x="821844" y="1472100"/>
            <a:chExt cx="1296783" cy="1111117"/>
          </a:xfrm>
        </p:grpSpPr>
        <p:sp>
          <p:nvSpPr>
            <p:cNvPr id="32" name="Oval 31">
              <a:extLst>
                <a:ext uri="{FF2B5EF4-FFF2-40B4-BE49-F238E27FC236}">
                  <a16:creationId xmlns:a16="http://schemas.microsoft.com/office/drawing/2014/main" xmlns=""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xmlns=""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34" name="Group 33">
            <a:extLst>
              <a:ext uri="{FF2B5EF4-FFF2-40B4-BE49-F238E27FC236}">
                <a16:creationId xmlns:a16="http://schemas.microsoft.com/office/drawing/2014/main" xmlns="" id="{F3A7D9B5-7BBA-4719-A341-BA41E795BC8C}"/>
              </a:ext>
            </a:extLst>
          </p:cNvPr>
          <p:cNvGrpSpPr/>
          <p:nvPr/>
        </p:nvGrpSpPr>
        <p:grpSpPr>
          <a:xfrm>
            <a:off x="5491152" y="1510396"/>
            <a:ext cx="1296783" cy="1111117"/>
            <a:chOff x="821844" y="1472100"/>
            <a:chExt cx="1296783" cy="1111117"/>
          </a:xfrm>
        </p:grpSpPr>
        <p:sp>
          <p:nvSpPr>
            <p:cNvPr id="35" name="Oval 34">
              <a:extLst>
                <a:ext uri="{FF2B5EF4-FFF2-40B4-BE49-F238E27FC236}">
                  <a16:creationId xmlns:a16="http://schemas.microsoft.com/office/drawing/2014/main" xmlns="" id="{2862011F-ACDE-4447-A420-B0A2C9A9FFA7}"/>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TextBox 35">
              <a:extLst>
                <a:ext uri="{FF2B5EF4-FFF2-40B4-BE49-F238E27FC236}">
                  <a16:creationId xmlns:a16="http://schemas.microsoft.com/office/drawing/2014/main" xmlns=""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37" name="Group 36">
            <a:extLst>
              <a:ext uri="{FF2B5EF4-FFF2-40B4-BE49-F238E27FC236}">
                <a16:creationId xmlns:a16="http://schemas.microsoft.com/office/drawing/2014/main" xmlns="" id="{0898CC65-6941-41E7-A00E-80B75803CDD4}"/>
              </a:ext>
            </a:extLst>
          </p:cNvPr>
          <p:cNvGrpSpPr/>
          <p:nvPr/>
        </p:nvGrpSpPr>
        <p:grpSpPr>
          <a:xfrm>
            <a:off x="1828954" y="3784137"/>
            <a:ext cx="8718390" cy="2381156"/>
            <a:chOff x="2571118" y="3147983"/>
            <a:chExt cx="8718390" cy="2381156"/>
          </a:xfrm>
        </p:grpSpPr>
        <p:grpSp>
          <p:nvGrpSpPr>
            <p:cNvPr id="38" name="Group 37">
              <a:extLst>
                <a:ext uri="{FF2B5EF4-FFF2-40B4-BE49-F238E27FC236}">
                  <a16:creationId xmlns:a16="http://schemas.microsoft.com/office/drawing/2014/main" xmlns="" id="{768D8803-EDD6-430E-9F92-3231693976E1}"/>
                </a:ext>
              </a:extLst>
            </p:cNvPr>
            <p:cNvGrpSpPr/>
            <p:nvPr/>
          </p:nvGrpSpPr>
          <p:grpSpPr>
            <a:xfrm>
              <a:off x="2571118" y="3147983"/>
              <a:ext cx="2827243" cy="2379949"/>
              <a:chOff x="1719261" y="1582079"/>
              <a:chExt cx="2772058" cy="4044770"/>
            </a:xfrm>
          </p:grpSpPr>
          <p:sp>
            <p:nvSpPr>
              <p:cNvPr id="51" name="Rectangle 50">
                <a:extLst>
                  <a:ext uri="{FF2B5EF4-FFF2-40B4-BE49-F238E27FC236}">
                    <a16:creationId xmlns:a16="http://schemas.microsoft.com/office/drawing/2014/main" xmlns="" id="{677C0BB0-64B9-480C-B629-A540CA3ECFFD}"/>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2" name="TextBox 51">
                <a:extLst>
                  <a:ext uri="{FF2B5EF4-FFF2-40B4-BE49-F238E27FC236}">
                    <a16:creationId xmlns:a16="http://schemas.microsoft.com/office/drawing/2014/main" xmlns="" id="{1709CF56-EC6C-4934-85B3-F7BC4F56C941}"/>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grpSp>
          <p:nvGrpSpPr>
            <p:cNvPr id="39" name="Group 38">
              <a:extLst>
                <a:ext uri="{FF2B5EF4-FFF2-40B4-BE49-F238E27FC236}">
                  <a16:creationId xmlns:a16="http://schemas.microsoft.com/office/drawing/2014/main" xmlns="" id="{422FCBBB-C556-4EEB-92FB-780E8B1D3E3D}"/>
                </a:ext>
              </a:extLst>
            </p:cNvPr>
            <p:cNvGrpSpPr/>
            <p:nvPr/>
          </p:nvGrpSpPr>
          <p:grpSpPr>
            <a:xfrm>
              <a:off x="5524298" y="3147983"/>
              <a:ext cx="2817909" cy="2379949"/>
              <a:chOff x="4604404" y="1582078"/>
              <a:chExt cx="2772059" cy="4044770"/>
            </a:xfrm>
          </p:grpSpPr>
          <p:sp>
            <p:nvSpPr>
              <p:cNvPr id="49" name="Rectangle 48">
                <a:extLst>
                  <a:ext uri="{FF2B5EF4-FFF2-40B4-BE49-F238E27FC236}">
                    <a16:creationId xmlns:a16="http://schemas.microsoft.com/office/drawing/2014/main" xmlns="" id="{A5D5E872-5AF6-4BF2-BB7E-066702D07BDA}"/>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0" name="TextBox 49">
                <a:extLst>
                  <a:ext uri="{FF2B5EF4-FFF2-40B4-BE49-F238E27FC236}">
                    <a16:creationId xmlns:a16="http://schemas.microsoft.com/office/drawing/2014/main" xmlns="" id="{033622A8-3075-46CC-A84C-30A40C071475}"/>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40" name="Group 39">
              <a:extLst>
                <a:ext uri="{FF2B5EF4-FFF2-40B4-BE49-F238E27FC236}">
                  <a16:creationId xmlns:a16="http://schemas.microsoft.com/office/drawing/2014/main" xmlns="" id="{E0FE4022-CCC9-4016-ADA6-7EEB9BDFFAD8}"/>
                </a:ext>
              </a:extLst>
            </p:cNvPr>
            <p:cNvGrpSpPr/>
            <p:nvPr/>
          </p:nvGrpSpPr>
          <p:grpSpPr>
            <a:xfrm>
              <a:off x="8467093" y="3149190"/>
              <a:ext cx="2822415" cy="2379949"/>
              <a:chOff x="7489548" y="1582078"/>
              <a:chExt cx="2770346" cy="4044770"/>
            </a:xfrm>
          </p:grpSpPr>
          <p:sp>
            <p:nvSpPr>
              <p:cNvPr id="47" name="Rectangle 46">
                <a:extLst>
                  <a:ext uri="{FF2B5EF4-FFF2-40B4-BE49-F238E27FC236}">
                    <a16:creationId xmlns:a16="http://schemas.microsoft.com/office/drawing/2014/main" xmlns="" id="{A7E9A7BA-4C04-4767-9481-A11DEAE41448}"/>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8" name="TextBox 47">
                <a:extLst>
                  <a:ext uri="{FF2B5EF4-FFF2-40B4-BE49-F238E27FC236}">
                    <a16:creationId xmlns:a16="http://schemas.microsoft.com/office/drawing/2014/main" xmlns="" id="{296B130A-E60D-4AF2-BF16-6818F2658306}"/>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41" name="TextBox 40">
              <a:extLst>
                <a:ext uri="{FF2B5EF4-FFF2-40B4-BE49-F238E27FC236}">
                  <a16:creationId xmlns:a16="http://schemas.microsoft.com/office/drawing/2014/main" xmlns="" id="{3D7F2940-4D8C-4B76-A4B4-032A102B095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42" name="TextBox 41">
              <a:extLst>
                <a:ext uri="{FF2B5EF4-FFF2-40B4-BE49-F238E27FC236}">
                  <a16:creationId xmlns:a16="http://schemas.microsoft.com/office/drawing/2014/main" xmlns="" id="{182FAB78-BC3F-4FAA-A4A3-B4A2446B56F6}"/>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3" name="TextBox 42">
              <a:extLst>
                <a:ext uri="{FF2B5EF4-FFF2-40B4-BE49-F238E27FC236}">
                  <a16:creationId xmlns:a16="http://schemas.microsoft.com/office/drawing/2014/main" xmlns="" id="{DBE19623-541C-4C31-8C58-7A1D1002220D}"/>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4" name="TextBox 43">
              <a:extLst>
                <a:ext uri="{FF2B5EF4-FFF2-40B4-BE49-F238E27FC236}">
                  <a16:creationId xmlns:a16="http://schemas.microsoft.com/office/drawing/2014/main" xmlns="" id="{362D020C-A658-43B1-8210-4666FF0476D6}"/>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45" name="TextBox 44">
              <a:extLst>
                <a:ext uri="{FF2B5EF4-FFF2-40B4-BE49-F238E27FC236}">
                  <a16:creationId xmlns:a16="http://schemas.microsoft.com/office/drawing/2014/main" xmlns="" id="{D4E3AB89-185A-4C47-90BB-F5020D5A9019}"/>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sp>
          <p:nvSpPr>
            <p:cNvPr id="46" name="TextBox 45">
              <a:extLst>
                <a:ext uri="{FF2B5EF4-FFF2-40B4-BE49-F238E27FC236}">
                  <a16:creationId xmlns:a16="http://schemas.microsoft.com/office/drawing/2014/main" xmlns="" id="{0BA6B719-332A-4EE8-9508-98B650CCF96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sp>
        <p:nvSpPr>
          <p:cNvPr id="53" name="TextBox 52">
            <a:extLst>
              <a:ext uri="{FF2B5EF4-FFF2-40B4-BE49-F238E27FC236}">
                <a16:creationId xmlns:a16="http://schemas.microsoft.com/office/drawing/2014/main" xmlns="" id="{9F25AC97-98B1-42C0-980B-1918CF19C164}"/>
              </a:ext>
            </a:extLst>
          </p:cNvPr>
          <p:cNvSpPr txBox="1"/>
          <p:nvPr/>
        </p:nvSpPr>
        <p:spPr>
          <a:xfrm>
            <a:off x="1828954" y="5691187"/>
            <a:ext cx="8718390" cy="474106"/>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2822212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22" presetClass="entr" presetSubtype="1"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up)">
                                      <p:cBhvr>
                                        <p:cTn id="10" dur="500"/>
                                        <p:tgtEl>
                                          <p:spTgt spid="29"/>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.NET Roadmap</a:t>
            </a:r>
            <a:endParaRPr lang="en-US" dirty="0"/>
          </a:p>
        </p:txBody>
      </p:sp>
      <p:grpSp>
        <p:nvGrpSpPr>
          <p:cNvPr id="54" name="Group 53">
            <a:extLst>
              <a:ext uri="{FF2B5EF4-FFF2-40B4-BE49-F238E27FC236}">
                <a16:creationId xmlns:a16="http://schemas.microsoft.com/office/drawing/2014/main" xmlns="" id="{BF4336CA-F27E-4096-8C5F-59F5FF433EAB}"/>
              </a:ext>
            </a:extLst>
          </p:cNvPr>
          <p:cNvGrpSpPr/>
          <p:nvPr/>
        </p:nvGrpSpPr>
        <p:grpSpPr>
          <a:xfrm>
            <a:off x="7724929" y="3785344"/>
            <a:ext cx="2822415" cy="2379947"/>
            <a:chOff x="7724929" y="3785344"/>
            <a:chExt cx="2822415" cy="2379947"/>
          </a:xfrm>
        </p:grpSpPr>
        <p:grpSp>
          <p:nvGrpSpPr>
            <p:cNvPr id="55" name="Group 54">
              <a:extLst>
                <a:ext uri="{FF2B5EF4-FFF2-40B4-BE49-F238E27FC236}">
                  <a16:creationId xmlns:a16="http://schemas.microsoft.com/office/drawing/2014/main" xmlns="" id="{79E88735-EB11-489E-8B5C-1EFED2CB1DCF}"/>
                </a:ext>
              </a:extLst>
            </p:cNvPr>
            <p:cNvGrpSpPr/>
            <p:nvPr/>
          </p:nvGrpSpPr>
          <p:grpSpPr>
            <a:xfrm>
              <a:off x="7724929" y="3785344"/>
              <a:ext cx="2822415" cy="2379947"/>
              <a:chOff x="7489548" y="1582078"/>
              <a:chExt cx="2770346" cy="4044770"/>
            </a:xfrm>
          </p:grpSpPr>
          <p:sp>
            <p:nvSpPr>
              <p:cNvPr id="58" name="Rectangle 57">
                <a:extLst>
                  <a:ext uri="{FF2B5EF4-FFF2-40B4-BE49-F238E27FC236}">
                    <a16:creationId xmlns:a16="http://schemas.microsoft.com/office/drawing/2014/main" xmlns="" id="{076D24D6-15AD-4FFD-9D8F-B000C316DF0F}"/>
                  </a:ext>
                </a:extLst>
              </p:cNvPr>
              <p:cNvSpPr/>
              <p:nvPr/>
            </p:nvSpPr>
            <p:spPr bwMode="auto">
              <a:xfrm>
                <a:off x="7489548" y="1582078"/>
                <a:ext cx="2770346" cy="4044770"/>
              </a:xfrm>
              <a:prstGeom prst="rect">
                <a:avLst/>
              </a:prstGeom>
              <a:solidFill>
                <a:schemeClr val="accent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9" name="TextBox 58">
                <a:extLst>
                  <a:ext uri="{FF2B5EF4-FFF2-40B4-BE49-F238E27FC236}">
                    <a16:creationId xmlns:a16="http://schemas.microsoft.com/office/drawing/2014/main" xmlns=""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56" name="TextBox 55">
              <a:extLst>
                <a:ext uri="{FF2B5EF4-FFF2-40B4-BE49-F238E27FC236}">
                  <a16:creationId xmlns:a16="http://schemas.microsoft.com/office/drawing/2014/main" xmlns=""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57" name="TextBox 56">
              <a:extLst>
                <a:ext uri="{FF2B5EF4-FFF2-40B4-BE49-F238E27FC236}">
                  <a16:creationId xmlns:a16="http://schemas.microsoft.com/office/drawing/2014/main" xmlns=""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60" name="Group 59">
            <a:extLst>
              <a:ext uri="{FF2B5EF4-FFF2-40B4-BE49-F238E27FC236}">
                <a16:creationId xmlns:a16="http://schemas.microsoft.com/office/drawing/2014/main" xmlns="" id="{20D04021-C205-4FC8-A407-C57E977260F1}"/>
              </a:ext>
            </a:extLst>
          </p:cNvPr>
          <p:cNvGrpSpPr/>
          <p:nvPr/>
        </p:nvGrpSpPr>
        <p:grpSpPr>
          <a:xfrm>
            <a:off x="1828954" y="3784137"/>
            <a:ext cx="2827243" cy="2379949"/>
            <a:chOff x="1828954" y="3784137"/>
            <a:chExt cx="2827243" cy="2379949"/>
          </a:xfrm>
        </p:grpSpPr>
        <p:grpSp>
          <p:nvGrpSpPr>
            <p:cNvPr id="61" name="Group 60">
              <a:extLst>
                <a:ext uri="{FF2B5EF4-FFF2-40B4-BE49-F238E27FC236}">
                  <a16:creationId xmlns:a16="http://schemas.microsoft.com/office/drawing/2014/main" xmlns="" id="{BDD86885-A325-4F64-9B3B-7E336B31010E}"/>
                </a:ext>
              </a:extLst>
            </p:cNvPr>
            <p:cNvGrpSpPr/>
            <p:nvPr/>
          </p:nvGrpSpPr>
          <p:grpSpPr>
            <a:xfrm>
              <a:off x="1828954" y="3784137"/>
              <a:ext cx="2827243" cy="2379949"/>
              <a:chOff x="1719261" y="1582079"/>
              <a:chExt cx="2772058" cy="4044770"/>
            </a:xfrm>
          </p:grpSpPr>
          <p:sp>
            <p:nvSpPr>
              <p:cNvPr id="64" name="Rectangle 63">
                <a:extLst>
                  <a:ext uri="{FF2B5EF4-FFF2-40B4-BE49-F238E27FC236}">
                    <a16:creationId xmlns:a16="http://schemas.microsoft.com/office/drawing/2014/main" xmlns="" id="{0674C19F-0EAC-4FC8-8F59-AC3D4E50BADE}"/>
                  </a:ext>
                </a:extLst>
              </p:cNvPr>
              <p:cNvSpPr/>
              <p:nvPr/>
            </p:nvSpPr>
            <p:spPr bwMode="auto">
              <a:xfrm>
                <a:off x="1719261" y="1582079"/>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5" name="TextBox 64">
                <a:extLst>
                  <a:ext uri="{FF2B5EF4-FFF2-40B4-BE49-F238E27FC236}">
                    <a16:creationId xmlns:a16="http://schemas.microsoft.com/office/drawing/2014/main" xmlns=""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62" name="TextBox 61">
              <a:extLst>
                <a:ext uri="{FF2B5EF4-FFF2-40B4-BE49-F238E27FC236}">
                  <a16:creationId xmlns:a16="http://schemas.microsoft.com/office/drawing/2014/main" xmlns=""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63" name="TextBox 62">
              <a:extLst>
                <a:ext uri="{FF2B5EF4-FFF2-40B4-BE49-F238E27FC236}">
                  <a16:creationId xmlns:a16="http://schemas.microsoft.com/office/drawing/2014/main" xmlns=""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66" name="Group 65">
            <a:extLst>
              <a:ext uri="{FF2B5EF4-FFF2-40B4-BE49-F238E27FC236}">
                <a16:creationId xmlns:a16="http://schemas.microsoft.com/office/drawing/2014/main" xmlns="" id="{08D4A35D-CCFB-4AC0-A964-1DE2E09F5BC9}"/>
              </a:ext>
            </a:extLst>
          </p:cNvPr>
          <p:cNvGrpSpPr/>
          <p:nvPr/>
        </p:nvGrpSpPr>
        <p:grpSpPr>
          <a:xfrm>
            <a:off x="4780274" y="3784137"/>
            <a:ext cx="2822415" cy="2379949"/>
            <a:chOff x="4773470" y="3784137"/>
            <a:chExt cx="2822415" cy="2379949"/>
          </a:xfrm>
        </p:grpSpPr>
        <p:sp>
          <p:nvSpPr>
            <p:cNvPr id="67" name="Rectangle 66">
              <a:extLst>
                <a:ext uri="{FF2B5EF4-FFF2-40B4-BE49-F238E27FC236}">
                  <a16:creationId xmlns:a16="http://schemas.microsoft.com/office/drawing/2014/main" xmlns=""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8" name="TextBox 67">
              <a:extLst>
                <a:ext uri="{FF2B5EF4-FFF2-40B4-BE49-F238E27FC236}">
                  <a16:creationId xmlns:a16="http://schemas.microsoft.com/office/drawing/2014/main" xmlns=""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69" name="TextBox 68">
              <a:extLst>
                <a:ext uri="{FF2B5EF4-FFF2-40B4-BE49-F238E27FC236}">
                  <a16:creationId xmlns:a16="http://schemas.microsoft.com/office/drawing/2014/main" xmlns=""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70" name="TextBox 69">
              <a:extLst>
                <a:ext uri="{FF2B5EF4-FFF2-40B4-BE49-F238E27FC236}">
                  <a16:creationId xmlns:a16="http://schemas.microsoft.com/office/drawing/2014/main" xmlns=""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cxnSp>
        <p:nvCxnSpPr>
          <p:cNvPr id="71" name="Straight Arrow Connector 70">
            <a:extLst>
              <a:ext uri="{FF2B5EF4-FFF2-40B4-BE49-F238E27FC236}">
                <a16:creationId xmlns:a16="http://schemas.microsoft.com/office/drawing/2014/main" xmlns=""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2" name="TextBox 71">
            <a:extLst>
              <a:ext uri="{FF2B5EF4-FFF2-40B4-BE49-F238E27FC236}">
                <a16:creationId xmlns:a16="http://schemas.microsoft.com/office/drawing/2014/main" xmlns="" id="{A0318BE7-9FBC-4299-86E5-3ECF68990869}"/>
              </a:ext>
            </a:extLst>
          </p:cNvPr>
          <p:cNvSpPr txBox="1"/>
          <p:nvPr/>
        </p:nvSpPr>
        <p:spPr>
          <a:xfrm>
            <a:off x="452246" y="3048721"/>
            <a:ext cx="2035982"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2014</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endParaRPr>
          </a:p>
        </p:txBody>
      </p:sp>
      <p:cxnSp>
        <p:nvCxnSpPr>
          <p:cNvPr id="73" name="Straight Connector 72">
            <a:extLst>
              <a:ext uri="{FF2B5EF4-FFF2-40B4-BE49-F238E27FC236}">
                <a16:creationId xmlns:a16="http://schemas.microsoft.com/office/drawing/2014/main" xmlns="" id="{B9FE36BB-B495-4A6E-BB39-E671D744B0C4}"/>
              </a:ext>
            </a:extLst>
          </p:cNvPr>
          <p:cNvCxnSpPr>
            <a:cxnSpLocks/>
            <a:stCxn id="79" idx="4"/>
            <a:endCxn id="72" idx="0"/>
          </p:cNvCxnSpPr>
          <p:nvPr/>
        </p:nvCxnSpPr>
        <p:spPr>
          <a:xfrm flipH="1">
            <a:off x="1470237" y="2672517"/>
            <a:ext cx="1" cy="376204"/>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xmlns="" id="{C2B94032-28DD-40BA-B534-476CA1B4C58F}"/>
              </a:ext>
            </a:extLst>
          </p:cNvPr>
          <p:cNvCxnSpPr>
            <a:cxnSpLocks/>
            <a:endCxn id="75" idx="0"/>
          </p:cNvCxnSpPr>
          <p:nvPr/>
        </p:nvCxnSpPr>
        <p:spPr>
          <a:xfrm>
            <a:off x="10881429" y="2672517"/>
            <a:ext cx="1" cy="4261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xmlns="" id="{F1B724A0-1C4C-4B14-BFB4-B1F8FF692CA6}"/>
              </a:ext>
            </a:extLst>
          </p:cNvPr>
          <p:cNvSpPr txBox="1"/>
          <p:nvPr/>
        </p:nvSpPr>
        <p:spPr>
          <a:xfrm>
            <a:off x="10105201" y="3098633"/>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Next</a:t>
            </a:r>
            <a:endParaRPr kumimoji="0" lang="en-US" sz="1600" b="1" i="1"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76" name="Straight Connector 75">
            <a:extLst>
              <a:ext uri="{FF2B5EF4-FFF2-40B4-BE49-F238E27FC236}">
                <a16:creationId xmlns:a16="http://schemas.microsoft.com/office/drawing/2014/main" xmlns="" id="{837CB6B4-4B3C-477A-ADFF-F66A86C8FCCC}"/>
              </a:ext>
            </a:extLst>
          </p:cNvPr>
          <p:cNvCxnSpPr>
            <a:cxnSpLocks/>
          </p:cNvCxnSpPr>
          <p:nvPr/>
        </p:nvCxnSpPr>
        <p:spPr>
          <a:xfrm>
            <a:off x="6142650" y="2672517"/>
            <a:ext cx="1" cy="424126"/>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xmlns="" id="{4266E9F0-5F4E-41FF-A6A9-2D89261C9176}"/>
              </a:ext>
            </a:extLst>
          </p:cNvPr>
          <p:cNvSpPr txBox="1"/>
          <p:nvPr/>
        </p:nvSpPr>
        <p:spPr>
          <a:xfrm>
            <a:off x="5366420" y="3039125"/>
            <a:ext cx="1552457" cy="51106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2016</a:t>
            </a:r>
          </a:p>
        </p:txBody>
      </p:sp>
      <p:grpSp>
        <p:nvGrpSpPr>
          <p:cNvPr id="78" name="Group 77">
            <a:extLst>
              <a:ext uri="{FF2B5EF4-FFF2-40B4-BE49-F238E27FC236}">
                <a16:creationId xmlns:a16="http://schemas.microsoft.com/office/drawing/2014/main" xmlns="" id="{146C0619-9464-42C8-9805-20124A6E3148}"/>
              </a:ext>
            </a:extLst>
          </p:cNvPr>
          <p:cNvGrpSpPr/>
          <p:nvPr/>
        </p:nvGrpSpPr>
        <p:grpSpPr>
          <a:xfrm>
            <a:off x="821845" y="1561400"/>
            <a:ext cx="1296783" cy="1111117"/>
            <a:chOff x="821844" y="1472100"/>
            <a:chExt cx="1296783" cy="1111117"/>
          </a:xfrm>
        </p:grpSpPr>
        <p:sp>
          <p:nvSpPr>
            <p:cNvPr id="79" name="Oval 78">
              <a:extLst>
                <a:ext uri="{FF2B5EF4-FFF2-40B4-BE49-F238E27FC236}">
                  <a16:creationId xmlns:a16="http://schemas.microsoft.com/office/drawing/2014/main" xmlns="" id="{1D84704B-6951-41A7-A82E-20E8AE73B860}"/>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TextBox 79">
              <a:extLst>
                <a:ext uri="{FF2B5EF4-FFF2-40B4-BE49-F238E27FC236}">
                  <a16:creationId xmlns:a16="http://schemas.microsoft.com/office/drawing/2014/main" xmlns="" id="{7BE819B0-5056-40DA-A5F5-E62E8990FB7B}"/>
                </a:ext>
              </a:extLst>
            </p:cNvPr>
            <p:cNvSpPr txBox="1"/>
            <p:nvPr/>
          </p:nvSpPr>
          <p:spPr>
            <a:xfrm>
              <a:off x="821844" y="1633351"/>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Many</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.NETs</a:t>
              </a:r>
            </a:p>
          </p:txBody>
        </p:sp>
      </p:grpSp>
      <p:grpSp>
        <p:nvGrpSpPr>
          <p:cNvPr id="81" name="Group 80">
            <a:extLst>
              <a:ext uri="{FF2B5EF4-FFF2-40B4-BE49-F238E27FC236}">
                <a16:creationId xmlns:a16="http://schemas.microsoft.com/office/drawing/2014/main" xmlns="" id="{F3A7D9B5-7BBA-4719-A341-BA41E795BC8C}"/>
              </a:ext>
            </a:extLst>
          </p:cNvPr>
          <p:cNvGrpSpPr/>
          <p:nvPr/>
        </p:nvGrpSpPr>
        <p:grpSpPr>
          <a:xfrm>
            <a:off x="5494258" y="1521725"/>
            <a:ext cx="1296783" cy="1111117"/>
            <a:chOff x="821844" y="1472100"/>
            <a:chExt cx="1296783" cy="1111117"/>
          </a:xfrm>
        </p:grpSpPr>
        <p:sp>
          <p:nvSpPr>
            <p:cNvPr id="82" name="Oval 81">
              <a:extLst>
                <a:ext uri="{FF2B5EF4-FFF2-40B4-BE49-F238E27FC236}">
                  <a16:creationId xmlns:a16="http://schemas.microsoft.com/office/drawing/2014/main" xmlns="" id="{2862011F-ACDE-4447-A420-B0A2C9A9FFA7}"/>
                </a:ext>
              </a:extLst>
            </p:cNvPr>
            <p:cNvSpPr/>
            <p:nvPr/>
          </p:nvSpPr>
          <p:spPr>
            <a:xfrm>
              <a:off x="888210" y="1472100"/>
              <a:ext cx="1164053" cy="1111117"/>
            </a:xfrm>
            <a:prstGeom prst="ellipse">
              <a:avLst/>
            </a:prstGeom>
            <a:solidFill>
              <a:schemeClr val="bg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TextBox 82">
              <a:extLst>
                <a:ext uri="{FF2B5EF4-FFF2-40B4-BE49-F238E27FC236}">
                  <a16:creationId xmlns:a16="http://schemas.microsoft.com/office/drawing/2014/main" xmlns="" id="{F231AB16-9967-4CD9-B13E-72EE56817E28}"/>
                </a:ext>
              </a:extLst>
            </p:cNvPr>
            <p:cNvSpPr txBox="1"/>
            <p:nvPr/>
          </p:nvSpPr>
          <p:spPr>
            <a:xfrm>
              <a:off x="821844" y="1633352"/>
              <a:ext cx="1296783" cy="871008"/>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standard</a:t>
              </a:r>
            </a:p>
          </p:txBody>
        </p:sp>
      </p:grpSp>
      <p:grpSp>
        <p:nvGrpSpPr>
          <p:cNvPr id="84" name="Group 83">
            <a:extLst>
              <a:ext uri="{FF2B5EF4-FFF2-40B4-BE49-F238E27FC236}">
                <a16:creationId xmlns:a16="http://schemas.microsoft.com/office/drawing/2014/main" xmlns="" id="{607128A7-D623-46BB-9D3D-7B21A05DBBB8}"/>
              </a:ext>
            </a:extLst>
          </p:cNvPr>
          <p:cNvGrpSpPr/>
          <p:nvPr/>
        </p:nvGrpSpPr>
        <p:grpSpPr>
          <a:xfrm>
            <a:off x="10233037" y="1561400"/>
            <a:ext cx="1296783" cy="1111117"/>
            <a:chOff x="821844" y="1472100"/>
            <a:chExt cx="1296783" cy="1111117"/>
          </a:xfrm>
        </p:grpSpPr>
        <p:sp>
          <p:nvSpPr>
            <p:cNvPr id="85" name="Oval 84">
              <a:extLst>
                <a:ext uri="{FF2B5EF4-FFF2-40B4-BE49-F238E27FC236}">
                  <a16:creationId xmlns:a16="http://schemas.microsoft.com/office/drawing/2014/main" xmlns="" id="{695621F8-FC30-46DE-91CA-97D71759B1C2}"/>
                </a:ext>
              </a:extLst>
            </p:cNvPr>
            <p:cNvSpPr/>
            <p:nvPr/>
          </p:nvSpPr>
          <p:spPr>
            <a:xfrm>
              <a:off x="888210" y="1472100"/>
              <a:ext cx="1164053" cy="1111117"/>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TextBox 85">
              <a:extLst>
                <a:ext uri="{FF2B5EF4-FFF2-40B4-BE49-F238E27FC236}">
                  <a16:creationId xmlns:a16="http://schemas.microsoft.com/office/drawing/2014/main" xmlns="" id="{7AEC5716-A952-4A24-B00A-712CE08EAACC}"/>
                </a:ext>
              </a:extLst>
            </p:cNvPr>
            <p:cNvSpPr txBox="1"/>
            <p:nvPr/>
          </p:nvSpPr>
          <p:spPr>
            <a:xfrm>
              <a:off x="821844" y="1796473"/>
              <a:ext cx="1296783" cy="544765"/>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a:t>
              </a:r>
            </a:p>
          </p:txBody>
        </p:sp>
      </p:grpSp>
      <p:grpSp>
        <p:nvGrpSpPr>
          <p:cNvPr id="87" name="Group 86">
            <a:extLst>
              <a:ext uri="{FF2B5EF4-FFF2-40B4-BE49-F238E27FC236}">
                <a16:creationId xmlns:a16="http://schemas.microsoft.com/office/drawing/2014/main" xmlns="" id="{06240AFE-6100-4F20-A64A-9A8835B07E62}"/>
              </a:ext>
            </a:extLst>
          </p:cNvPr>
          <p:cNvGrpSpPr/>
          <p:nvPr/>
        </p:nvGrpSpPr>
        <p:grpSpPr>
          <a:xfrm>
            <a:off x="4785223" y="3773292"/>
            <a:ext cx="2817909" cy="2379949"/>
            <a:chOff x="4782134" y="3784137"/>
            <a:chExt cx="2817909" cy="2379949"/>
          </a:xfrm>
        </p:grpSpPr>
        <p:grpSp>
          <p:nvGrpSpPr>
            <p:cNvPr id="88" name="Group 87">
              <a:extLst>
                <a:ext uri="{FF2B5EF4-FFF2-40B4-BE49-F238E27FC236}">
                  <a16:creationId xmlns:a16="http://schemas.microsoft.com/office/drawing/2014/main" xmlns="" id="{A6310453-7DD4-4682-8543-E001AB0484F0}"/>
                </a:ext>
              </a:extLst>
            </p:cNvPr>
            <p:cNvGrpSpPr/>
            <p:nvPr/>
          </p:nvGrpSpPr>
          <p:grpSpPr>
            <a:xfrm>
              <a:off x="4782134" y="3784137"/>
              <a:ext cx="2817909" cy="2379949"/>
              <a:chOff x="4604404" y="1582078"/>
              <a:chExt cx="2772059" cy="4044770"/>
            </a:xfrm>
          </p:grpSpPr>
          <p:sp>
            <p:nvSpPr>
              <p:cNvPr id="91" name="Rectangle 90">
                <a:extLst>
                  <a:ext uri="{FF2B5EF4-FFF2-40B4-BE49-F238E27FC236}">
                    <a16:creationId xmlns:a16="http://schemas.microsoft.com/office/drawing/2014/main" xmlns="" id="{AFD98DCA-4705-4870-B891-97DFD2C1F732}"/>
                  </a:ext>
                </a:extLst>
              </p:cNvPr>
              <p:cNvSpPr/>
              <p:nvPr/>
            </p:nvSpPr>
            <p:spPr bwMode="auto">
              <a:xfrm>
                <a:off x="4604404" y="1582078"/>
                <a:ext cx="2772058" cy="4044770"/>
              </a:xfrm>
              <a:prstGeom prst="rect">
                <a:avLst/>
              </a:prstGeom>
              <a:solidFill>
                <a:schemeClr val="tx2"/>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92" name="TextBox 91">
                <a:extLst>
                  <a:ext uri="{FF2B5EF4-FFF2-40B4-BE49-F238E27FC236}">
                    <a16:creationId xmlns:a16="http://schemas.microsoft.com/office/drawing/2014/main" xmlns=""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89" name="TextBox 88">
              <a:extLst>
                <a:ext uri="{FF2B5EF4-FFF2-40B4-BE49-F238E27FC236}">
                  <a16:creationId xmlns:a16="http://schemas.microsoft.com/office/drawing/2014/main" xmlns=""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90" name="TextBox 89">
              <a:extLst>
                <a:ext uri="{FF2B5EF4-FFF2-40B4-BE49-F238E27FC236}">
                  <a16:creationId xmlns:a16="http://schemas.microsoft.com/office/drawing/2014/main" xmlns=""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93" name="TextBox 92">
            <a:extLst>
              <a:ext uri="{FF2B5EF4-FFF2-40B4-BE49-F238E27FC236}">
                <a16:creationId xmlns:a16="http://schemas.microsoft.com/office/drawing/2014/main" xmlns="" id="{C289ADBF-71E7-4AFE-9ED9-A03757558A70}"/>
              </a:ext>
            </a:extLst>
          </p:cNvPr>
          <p:cNvSpPr txBox="1"/>
          <p:nvPr/>
        </p:nvSpPr>
        <p:spPr>
          <a:xfrm>
            <a:off x="1828954" y="5687209"/>
            <a:ext cx="8718390"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4" name="TextBox 93">
            <a:extLst>
              <a:ext uri="{FF2B5EF4-FFF2-40B4-BE49-F238E27FC236}">
                <a16:creationId xmlns:a16="http://schemas.microsoft.com/office/drawing/2014/main" xmlns="" id="{6F1E0997-A3EE-4991-B45D-27CE7BFB84C8}"/>
              </a:ext>
            </a:extLst>
          </p:cNvPr>
          <p:cNvSpPr txBox="1"/>
          <p:nvPr/>
        </p:nvSpPr>
        <p:spPr>
          <a:xfrm>
            <a:off x="4778438" y="5685089"/>
            <a:ext cx="2810321" cy="475944"/>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Tree>
    <p:extLst>
      <p:ext uri="{BB962C8B-B14F-4D97-AF65-F5344CB8AC3E}">
        <p14:creationId xmlns:p14="http://schemas.microsoft.com/office/powerpoint/2010/main" val="2035541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22" presetClass="entr" presetSubtype="1"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anim calcmode="lin" valueType="num">
                                      <p:cBhvr>
                                        <p:cTn id="14" dur="500" fill="hold"/>
                                        <p:tgtEl>
                                          <p:spTgt spid="75"/>
                                        </p:tgtEl>
                                        <p:attrNameLst>
                                          <p:attrName>ppt_x</p:attrName>
                                        </p:attrNameLst>
                                      </p:cBhvr>
                                      <p:tavLst>
                                        <p:tav tm="0">
                                          <p:val>
                                            <p:strVal val="#ppt_x"/>
                                          </p:val>
                                        </p:tav>
                                        <p:tav tm="100000">
                                          <p:val>
                                            <p:strVal val="#ppt_x"/>
                                          </p:val>
                                        </p:tav>
                                      </p:tavLst>
                                    </p:anim>
                                    <p:anim calcmode="lin" valueType="num">
                                      <p:cBhvr>
                                        <p:cTn id="15" dur="500" fill="hold"/>
                                        <p:tgtEl>
                                          <p:spTgt spid="75"/>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93"/>
                                        </p:tgtEl>
                                      </p:cBhvr>
                                    </p:animEffect>
                                    <p:set>
                                      <p:cBhvr>
                                        <p:cTn id="19" dur="1" fill="hold">
                                          <p:stCondLst>
                                            <p:cond delay="499"/>
                                          </p:stCondLst>
                                        </p:cTn>
                                        <p:tgtEl>
                                          <p:spTgt spid="93"/>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4.58333E-6 -1.48148E-6 L 0.24218 -0.00023 " pathEditMode="relative" rAng="0" ptsTypes="AA">
                                      <p:cBhvr>
                                        <p:cTn id="21" dur="2000" fill="hold"/>
                                        <p:tgtEl>
                                          <p:spTgt spid="60"/>
                                        </p:tgtEl>
                                        <p:attrNameLst>
                                          <p:attrName>ppt_x</p:attrName>
                                          <p:attrName>ppt_y</p:attrName>
                                        </p:attrNameLst>
                                      </p:cBhvr>
                                      <p:rCtr x="12109" y="-23"/>
                                    </p:animMotion>
                                  </p:childTnLst>
                                </p:cTn>
                              </p:par>
                              <p:par>
                                <p:cTn id="22" presetID="42" presetClass="path" presetSubtype="0" accel="50000" decel="50000" fill="hold" nodeType="withEffect">
                                  <p:stCondLst>
                                    <p:cond delay="0"/>
                                  </p:stCondLst>
                                  <p:childTnLst>
                                    <p:animMotion origin="layout" path="M 1.04167E-6 -2.96296E-6 L -0.24128 -2.96296E-6 " pathEditMode="relative" rAng="0" ptsTypes="AA">
                                      <p:cBhvr>
                                        <p:cTn id="23" dur="2000" fill="hold"/>
                                        <p:tgtEl>
                                          <p:spTgt spid="54"/>
                                        </p:tgtEl>
                                        <p:attrNameLst>
                                          <p:attrName>ppt_x</p:attrName>
                                          <p:attrName>ppt_y</p:attrName>
                                        </p:attrNameLst>
                                      </p:cBhvr>
                                      <p:rCtr x="-12070" y="0"/>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1000"/>
                                        <p:tgtEl>
                                          <p:spTgt spid="66"/>
                                        </p:tgtEl>
                                      </p:cBhvr>
                                    </p:animEffect>
                                  </p:childTnLst>
                                </p:cTn>
                              </p:par>
                              <p:par>
                                <p:cTn id="28" presetID="10" presetClass="exit" presetSubtype="0" fill="hold" nodeType="withEffect">
                                  <p:stCondLst>
                                    <p:cond delay="0"/>
                                  </p:stCondLst>
                                  <p:childTnLst>
                                    <p:animEffect transition="out" filter="fade">
                                      <p:cBhvr>
                                        <p:cTn id="29" dur="500"/>
                                        <p:tgtEl>
                                          <p:spTgt spid="87"/>
                                        </p:tgtEl>
                                      </p:cBhvr>
                                    </p:animEffect>
                                    <p:set>
                                      <p:cBhvr>
                                        <p:cTn id="30" dur="1" fill="hold">
                                          <p:stCondLst>
                                            <p:cond delay="499"/>
                                          </p:stCondLst>
                                        </p:cTn>
                                        <p:tgtEl>
                                          <p:spTgt spid="8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0"/>
                                        </p:tgtEl>
                                      </p:cBhvr>
                                    </p:animEffect>
                                    <p:set>
                                      <p:cBhvr>
                                        <p:cTn id="33" dur="1" fill="hold">
                                          <p:stCondLst>
                                            <p:cond delay="499"/>
                                          </p:stCondLst>
                                        </p:cTn>
                                        <p:tgtEl>
                                          <p:spTgt spid="60"/>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54"/>
                                        </p:tgtEl>
                                      </p:cBhvr>
                                    </p:animEffect>
                                    <p:set>
                                      <p:cBhvr>
                                        <p:cTn id="36"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9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901517"/>
          </a:xfrm>
        </p:spPr>
        <p:txBody>
          <a:bodyPr/>
          <a:lstStyle/>
          <a:p>
            <a:pPr marL="335915" indent="-335915"/>
            <a:r>
              <a:rPr lang="en-US" sz="3200" dirty="0"/>
              <a:t>Supports all .NET application types</a:t>
            </a:r>
          </a:p>
          <a:p>
            <a:pPr marL="335915" indent="-335915"/>
            <a:r>
              <a:rPr lang="en-US" sz="3200" dirty="0"/>
              <a:t>Evolution of .NET Core, adding the best of Mono into one unified platform</a:t>
            </a:r>
            <a:endParaRPr lang="en-US" sz="3200" dirty="0">
              <a:cs typeface="Segoe UI Light"/>
            </a:endParaRPr>
          </a:p>
          <a:p>
            <a:pPr marL="564515" lvl="1" indent="-335915"/>
            <a:r>
              <a:rPr lang="en-US" sz="2400" dirty="0"/>
              <a:t>One BCL implementation, still adheres to .NET Standard</a:t>
            </a:r>
            <a:endParaRPr lang="en-US" sz="2400" dirty="0">
              <a:cs typeface="Segoe UI Light"/>
            </a:endParaRPr>
          </a:p>
          <a:p>
            <a:pPr marL="564515" lvl="1" indent="-335915"/>
            <a:r>
              <a:rPr lang="en-US" sz="2400" dirty="0">
                <a:cs typeface="Segoe UI Light"/>
              </a:rPr>
              <a:t>One toolchain (SDK style projects)</a:t>
            </a:r>
          </a:p>
          <a:p>
            <a:pPr marL="564515" lvl="1" indent="-335915"/>
            <a:r>
              <a:rPr lang="en-US" sz="2400" dirty="0">
                <a:cs typeface="Segoe UI Light"/>
              </a:rPr>
              <a:t>Both Just-in-Time (JIT) and native models supported</a:t>
            </a:r>
          </a:p>
          <a:p>
            <a:pPr marL="564515" lvl="1" indent="-335915"/>
            <a:r>
              <a:rPr lang="en-US" sz="2400" dirty="0">
                <a:cs typeface="Segoe UI Light"/>
              </a:rPr>
              <a:t>Interop with Java and Swift</a:t>
            </a:r>
          </a:p>
          <a:p>
            <a:endParaRPr lang="en-US" dirty="0"/>
          </a:p>
        </p:txBody>
      </p:sp>
      <p:sp>
        <p:nvSpPr>
          <p:cNvPr id="3" name="Title 2"/>
          <p:cNvSpPr>
            <a:spLocks noGrp="1"/>
          </p:cNvSpPr>
          <p:nvPr>
            <p:ph type="title"/>
          </p:nvPr>
        </p:nvSpPr>
        <p:spPr/>
        <p:txBody>
          <a:bodyPr/>
          <a:lstStyle/>
          <a:p>
            <a:r>
              <a:rPr lang="en-US" dirty="0" smtClean="0"/>
              <a:t>.NET 5</a:t>
            </a:r>
            <a:endParaRPr lang="en-US" dirty="0"/>
          </a:p>
        </p:txBody>
      </p:sp>
    </p:spTree>
    <p:extLst>
      <p:ext uri="{BB962C8B-B14F-4D97-AF65-F5344CB8AC3E}">
        <p14:creationId xmlns:p14="http://schemas.microsoft.com/office/powerpoint/2010/main" val="250397224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.NET - a unified platform</a:t>
            </a:r>
            <a:endParaRPr lang="en-US" dirty="0"/>
          </a:p>
        </p:txBody>
      </p:sp>
      <p:grpSp>
        <p:nvGrpSpPr>
          <p:cNvPr id="4" name="Group 3">
            <a:extLst>
              <a:ext uri="{FF2B5EF4-FFF2-40B4-BE49-F238E27FC236}">
                <a16:creationId xmlns:a16="http://schemas.microsoft.com/office/drawing/2014/main" xmlns="" id="{BF3C05F6-5643-4514-9015-EADA69635388}"/>
              </a:ext>
            </a:extLst>
          </p:cNvPr>
          <p:cNvGrpSpPr/>
          <p:nvPr/>
        </p:nvGrpSpPr>
        <p:grpSpPr>
          <a:xfrm>
            <a:off x="524897" y="3768058"/>
            <a:ext cx="8734364" cy="2495656"/>
            <a:chOff x="473522" y="2957809"/>
            <a:chExt cx="8438903" cy="3077297"/>
          </a:xfrm>
        </p:grpSpPr>
        <p:grpSp>
          <p:nvGrpSpPr>
            <p:cNvPr id="5" name="Group 4">
              <a:extLst>
                <a:ext uri="{FF2B5EF4-FFF2-40B4-BE49-F238E27FC236}">
                  <a16:creationId xmlns:a16="http://schemas.microsoft.com/office/drawing/2014/main" xmlns="" id="{B979A00A-288F-4596-8596-B6245973844F}"/>
                </a:ext>
              </a:extLst>
            </p:cNvPr>
            <p:cNvGrpSpPr/>
            <p:nvPr/>
          </p:nvGrpSpPr>
          <p:grpSpPr>
            <a:xfrm>
              <a:off x="473522" y="2957809"/>
              <a:ext cx="8438903" cy="3077297"/>
              <a:chOff x="406550" y="3713239"/>
              <a:chExt cx="9311752" cy="3077297"/>
            </a:xfrm>
          </p:grpSpPr>
          <p:grpSp>
            <p:nvGrpSpPr>
              <p:cNvPr id="7" name="Group 6">
                <a:extLst>
                  <a:ext uri="{FF2B5EF4-FFF2-40B4-BE49-F238E27FC236}">
                    <a16:creationId xmlns:a16="http://schemas.microsoft.com/office/drawing/2014/main" xmlns="" id="{ACD9056F-D671-4F3C-A669-BF15F1237944}"/>
                  </a:ext>
                </a:extLst>
              </p:cNvPr>
              <p:cNvGrpSpPr/>
              <p:nvPr/>
            </p:nvGrpSpPr>
            <p:grpSpPr>
              <a:xfrm>
                <a:off x="406550" y="3713239"/>
                <a:ext cx="9311752" cy="3077297"/>
                <a:chOff x="474924" y="2957810"/>
                <a:chExt cx="9253607" cy="3077297"/>
              </a:xfrm>
            </p:grpSpPr>
            <p:sp>
              <p:nvSpPr>
                <p:cNvPr id="9" name="TextBox 8"/>
                <p:cNvSpPr txBox="1"/>
                <p:nvPr/>
              </p:nvSpPr>
              <p:spPr>
                <a:xfrm>
                  <a:off x="474924" y="2957810"/>
                  <a:ext cx="9253607" cy="3077297"/>
                </a:xfrm>
                <a:prstGeom prst="rect">
                  <a:avLst/>
                </a:prstGeom>
                <a:solidFill>
                  <a:schemeClr val="accent3">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 name="TextBox 9"/>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1" name="TextBox 10"/>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2" name="TextBox 11"/>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3" name="TextBox 12"/>
                <p:cNvSpPr txBox="1"/>
                <p:nvPr/>
              </p:nvSpPr>
              <p:spPr>
                <a:xfrm>
                  <a:off x="532406" y="3480417"/>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5 </a:t>
                  </a:r>
                  <a:endParaRPr kumimoji="0" lang="en-US" sz="2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4" name="Rectangle 13"/>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8" name="Rectangle 7"/>
              <p:cNvSpPr/>
              <p:nvPr/>
            </p:nvSpPr>
            <p:spPr>
              <a:xfrm>
                <a:off x="431235" y="3774150"/>
                <a:ext cx="9253607" cy="352942"/>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lumMod val="75000"/>
                      </a:srgbClr>
                    </a:solidFill>
                    <a:effectLst/>
                    <a:uLnTx/>
                    <a:uFillTx/>
                    <a:latin typeface="Segoe UI Semibold" panose="020B0702040204020203" pitchFamily="34" charset="0"/>
                    <a:ea typeface="+mn-ea"/>
                    <a:cs typeface="Segoe UI Semibold" panose="020B0702040204020203" pitchFamily="34" charset="0"/>
                  </a:rPr>
                  <a:t>.NET STANDARD</a:t>
                </a:r>
              </a:p>
            </p:txBody>
          </p:sp>
        </p:grpSp>
        <p:sp>
          <p:nvSpPr>
            <p:cNvPr id="6" name="TextBox 5"/>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grpSp>
        <p:nvGrpSpPr>
          <p:cNvPr id="15" name="Group 14">
            <a:extLst>
              <a:ext uri="{FF2B5EF4-FFF2-40B4-BE49-F238E27FC236}">
                <a16:creationId xmlns:a16="http://schemas.microsoft.com/office/drawing/2014/main" xmlns="" id="{2186FFA0-E5B5-4AF7-A320-C9535073F790}"/>
              </a:ext>
            </a:extLst>
          </p:cNvPr>
          <p:cNvGrpSpPr/>
          <p:nvPr/>
        </p:nvGrpSpPr>
        <p:grpSpPr>
          <a:xfrm>
            <a:off x="524899" y="1683299"/>
            <a:ext cx="1256082" cy="2075963"/>
            <a:chOff x="524899" y="1683299"/>
            <a:chExt cx="1256082" cy="2075963"/>
          </a:xfrm>
          <a:solidFill>
            <a:srgbClr val="002060"/>
          </a:solidFill>
        </p:grpSpPr>
        <p:sp>
          <p:nvSpPr>
            <p:cNvPr id="16" name="Rectangle 15">
              <a:extLst>
                <a:ext uri="{FF2B5EF4-FFF2-40B4-BE49-F238E27FC236}">
                  <a16:creationId xmlns:a16="http://schemas.microsoft.com/office/drawing/2014/main" xmlns=""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xmlns="" id="{C5876029-CCF1-4E08-9032-031E9B70A6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18" name="TextBox 17">
              <a:extLst>
                <a:ext uri="{FF2B5EF4-FFF2-40B4-BE49-F238E27FC236}">
                  <a16:creationId xmlns:a16="http://schemas.microsoft.com/office/drawing/2014/main" xmlns=""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19" name="Group 18">
            <a:extLst>
              <a:ext uri="{FF2B5EF4-FFF2-40B4-BE49-F238E27FC236}">
                <a16:creationId xmlns:a16="http://schemas.microsoft.com/office/drawing/2014/main" xmlns="" id="{1C511932-C08D-4F2C-9687-EB460446AE5B}"/>
              </a:ext>
            </a:extLst>
          </p:cNvPr>
          <p:cNvGrpSpPr/>
          <p:nvPr/>
        </p:nvGrpSpPr>
        <p:grpSpPr>
          <a:xfrm>
            <a:off x="1771192" y="1683300"/>
            <a:ext cx="1252060" cy="2075962"/>
            <a:chOff x="1771192" y="1683300"/>
            <a:chExt cx="1252060" cy="2075962"/>
          </a:xfrm>
        </p:grpSpPr>
        <p:sp>
          <p:nvSpPr>
            <p:cNvPr id="20" name="Rectangle 19">
              <a:extLst>
                <a:ext uri="{FF2B5EF4-FFF2-40B4-BE49-F238E27FC236}">
                  <a16:creationId xmlns:a16="http://schemas.microsoft.com/office/drawing/2014/main" xmlns=""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xmlns="" id="{B5A882F9-C74B-4EA9-B745-829AB8418E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22" name="TextBox 21">
              <a:extLst>
                <a:ext uri="{FF2B5EF4-FFF2-40B4-BE49-F238E27FC236}">
                  <a16:creationId xmlns:a16="http://schemas.microsoft.com/office/drawing/2014/main" xmlns=""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23" name="Group 22">
            <a:extLst>
              <a:ext uri="{FF2B5EF4-FFF2-40B4-BE49-F238E27FC236}">
                <a16:creationId xmlns:a16="http://schemas.microsoft.com/office/drawing/2014/main" xmlns="" id="{D93C5607-4FDA-488D-A71C-8424A1C2F8A2}"/>
              </a:ext>
            </a:extLst>
          </p:cNvPr>
          <p:cNvGrpSpPr/>
          <p:nvPr/>
        </p:nvGrpSpPr>
        <p:grpSpPr>
          <a:xfrm>
            <a:off x="3016777" y="1683299"/>
            <a:ext cx="1258534" cy="2075961"/>
            <a:chOff x="3654584" y="1899136"/>
            <a:chExt cx="1675508" cy="2597404"/>
          </a:xfrm>
        </p:grpSpPr>
        <p:sp>
          <p:nvSpPr>
            <p:cNvPr id="24" name="Rectangle 23">
              <a:extLst>
                <a:ext uri="{FF2B5EF4-FFF2-40B4-BE49-F238E27FC236}">
                  <a16:creationId xmlns:a16="http://schemas.microsoft.com/office/drawing/2014/main" xmlns=""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xmlns="" id="{CF116E44-5D20-4CEF-B373-368C5EF7B8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26" name="TextBox 25">
              <a:extLst>
                <a:ext uri="{FF2B5EF4-FFF2-40B4-BE49-F238E27FC236}">
                  <a16:creationId xmlns:a16="http://schemas.microsoft.com/office/drawing/2014/main" xmlns=""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27" name="Group 26">
            <a:extLst>
              <a:ext uri="{FF2B5EF4-FFF2-40B4-BE49-F238E27FC236}">
                <a16:creationId xmlns:a16="http://schemas.microsoft.com/office/drawing/2014/main" xmlns="" id="{70412CE5-D295-4B57-B5FE-59B97DADA428}"/>
              </a:ext>
            </a:extLst>
          </p:cNvPr>
          <p:cNvGrpSpPr/>
          <p:nvPr/>
        </p:nvGrpSpPr>
        <p:grpSpPr>
          <a:xfrm>
            <a:off x="4265022" y="1683300"/>
            <a:ext cx="1250398" cy="2075960"/>
            <a:chOff x="5329311" y="1899137"/>
            <a:chExt cx="1664676" cy="2597403"/>
          </a:xfrm>
          <a:solidFill>
            <a:srgbClr val="9B4F96"/>
          </a:solidFill>
        </p:grpSpPr>
        <p:sp>
          <p:nvSpPr>
            <p:cNvPr id="28" name="Rectangle 27">
              <a:extLst>
                <a:ext uri="{FF2B5EF4-FFF2-40B4-BE49-F238E27FC236}">
                  <a16:creationId xmlns:a16="http://schemas.microsoft.com/office/drawing/2014/main" xmlns=""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xmlns="" id="{5B056F02-3C52-4132-BC71-7042F97693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30" name="TextBox 29">
              <a:extLst>
                <a:ext uri="{FF2B5EF4-FFF2-40B4-BE49-F238E27FC236}">
                  <a16:creationId xmlns:a16="http://schemas.microsoft.com/office/drawing/2014/main" xmlns=""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1" name="Group 30">
            <a:extLst>
              <a:ext uri="{FF2B5EF4-FFF2-40B4-BE49-F238E27FC236}">
                <a16:creationId xmlns:a16="http://schemas.microsoft.com/office/drawing/2014/main" xmlns="" id="{23A90A75-B43C-43CF-B447-C771D99483E1}"/>
              </a:ext>
            </a:extLst>
          </p:cNvPr>
          <p:cNvGrpSpPr/>
          <p:nvPr/>
        </p:nvGrpSpPr>
        <p:grpSpPr>
          <a:xfrm>
            <a:off x="5515626" y="1683299"/>
            <a:ext cx="1250398" cy="2075960"/>
            <a:chOff x="6993205" y="1899137"/>
            <a:chExt cx="1664677" cy="2597403"/>
          </a:xfrm>
          <a:solidFill>
            <a:srgbClr val="BAD80A"/>
          </a:solidFill>
        </p:grpSpPr>
        <p:sp>
          <p:nvSpPr>
            <p:cNvPr id="32" name="Rectangle 31">
              <a:extLst>
                <a:ext uri="{FF2B5EF4-FFF2-40B4-BE49-F238E27FC236}">
                  <a16:creationId xmlns:a16="http://schemas.microsoft.com/office/drawing/2014/main" xmlns=""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a:extLst>
                <a:ext uri="{FF2B5EF4-FFF2-40B4-BE49-F238E27FC236}">
                  <a16:creationId xmlns:a16="http://schemas.microsoft.com/office/drawing/2014/main" xmlns="" id="{DACDF4D9-60FA-496D-9F40-28C040467B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34" name="TextBox 33">
              <a:extLst>
                <a:ext uri="{FF2B5EF4-FFF2-40B4-BE49-F238E27FC236}">
                  <a16:creationId xmlns:a16="http://schemas.microsoft.com/office/drawing/2014/main" xmlns=""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5" name="Group 34">
            <a:extLst>
              <a:ext uri="{FF2B5EF4-FFF2-40B4-BE49-F238E27FC236}">
                <a16:creationId xmlns:a16="http://schemas.microsoft.com/office/drawing/2014/main" xmlns="" id="{06E87AA6-5583-4795-B5C9-FEA269267199}"/>
              </a:ext>
            </a:extLst>
          </p:cNvPr>
          <p:cNvGrpSpPr/>
          <p:nvPr/>
        </p:nvGrpSpPr>
        <p:grpSpPr>
          <a:xfrm>
            <a:off x="6739817" y="1683299"/>
            <a:ext cx="1277956" cy="2075960"/>
            <a:chOff x="8620412" y="1899137"/>
            <a:chExt cx="1701365" cy="2580344"/>
          </a:xfrm>
        </p:grpSpPr>
        <p:sp>
          <p:nvSpPr>
            <p:cNvPr id="36" name="Rectangle 35">
              <a:extLst>
                <a:ext uri="{FF2B5EF4-FFF2-40B4-BE49-F238E27FC236}">
                  <a16:creationId xmlns:a16="http://schemas.microsoft.com/office/drawing/2014/main" xmlns=""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a:extLst>
                <a:ext uri="{FF2B5EF4-FFF2-40B4-BE49-F238E27FC236}">
                  <a16:creationId xmlns:a16="http://schemas.microsoft.com/office/drawing/2014/main" xmlns="" id="{B36388E8-0BF6-4A9B-AE51-94F2AAF692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38" name="TextBox 37">
              <a:extLst>
                <a:ext uri="{FF2B5EF4-FFF2-40B4-BE49-F238E27FC236}">
                  <a16:creationId xmlns:a16="http://schemas.microsoft.com/office/drawing/2014/main" xmlns=""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9" name="Group 38">
            <a:extLst>
              <a:ext uri="{FF2B5EF4-FFF2-40B4-BE49-F238E27FC236}">
                <a16:creationId xmlns:a16="http://schemas.microsoft.com/office/drawing/2014/main" xmlns="" id="{1D15C79E-B654-402A-9083-E917EC5AF3BF}"/>
              </a:ext>
            </a:extLst>
          </p:cNvPr>
          <p:cNvGrpSpPr/>
          <p:nvPr/>
        </p:nvGrpSpPr>
        <p:grpSpPr>
          <a:xfrm>
            <a:off x="8010511" y="1683299"/>
            <a:ext cx="1250398" cy="2075960"/>
            <a:chOff x="10320997" y="1899137"/>
            <a:chExt cx="1664677" cy="2597403"/>
          </a:xfrm>
          <a:solidFill>
            <a:srgbClr val="FF0000"/>
          </a:solidFill>
        </p:grpSpPr>
        <p:sp>
          <p:nvSpPr>
            <p:cNvPr id="40" name="Rectangle 39">
              <a:extLst>
                <a:ext uri="{FF2B5EF4-FFF2-40B4-BE49-F238E27FC236}">
                  <a16:creationId xmlns:a16="http://schemas.microsoft.com/office/drawing/2014/main" xmlns=""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 name="Picture 40">
              <a:extLst>
                <a:ext uri="{FF2B5EF4-FFF2-40B4-BE49-F238E27FC236}">
                  <a16:creationId xmlns:a16="http://schemas.microsoft.com/office/drawing/2014/main" xmlns="" id="{8D7E4B8A-9B8E-45B4-BE9D-7A26A0597D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42" name="TextBox 41">
              <a:extLst>
                <a:ext uri="{FF2B5EF4-FFF2-40B4-BE49-F238E27FC236}">
                  <a16:creationId xmlns:a16="http://schemas.microsoft.com/office/drawing/2014/main" xmlns=""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3" name="TextBox 42">
            <a:extLst>
              <a:ext uri="{FF2B5EF4-FFF2-40B4-BE49-F238E27FC236}">
                <a16:creationId xmlns:a16="http://schemas.microsoft.com/office/drawing/2014/main" xmlns="" id="{076346F8-3572-4340-A57F-2D381FB35FC3}"/>
              </a:ext>
            </a:extLst>
          </p:cNvPr>
          <p:cNvSpPr txBox="1"/>
          <p:nvPr/>
        </p:nvSpPr>
        <p:spPr>
          <a:xfrm>
            <a:off x="506132" y="2852682"/>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Windows forms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mn-cs"/>
              </a:rPr>
              <a:t>UWP</a:t>
            </a:r>
          </a:p>
        </p:txBody>
      </p:sp>
      <p:sp>
        <p:nvSpPr>
          <p:cNvPr id="44" name="TextBox 43">
            <a:extLst>
              <a:ext uri="{FF2B5EF4-FFF2-40B4-BE49-F238E27FC236}">
                <a16:creationId xmlns:a16="http://schemas.microsoft.com/office/drawing/2014/main" xmlns="" id="{DECF3675-BB06-48FE-A702-51F8BABC2391}"/>
              </a:ext>
            </a:extLst>
          </p:cNvPr>
          <p:cNvSpPr txBox="1"/>
          <p:nvPr/>
        </p:nvSpPr>
        <p:spPr>
          <a:xfrm>
            <a:off x="1794064" y="2861479"/>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ASP.NET</a:t>
            </a:r>
          </a:p>
        </p:txBody>
      </p:sp>
      <p:sp>
        <p:nvSpPr>
          <p:cNvPr id="45" name="TextBox 44">
            <a:extLst>
              <a:ext uri="{FF2B5EF4-FFF2-40B4-BE49-F238E27FC236}">
                <a16:creationId xmlns:a16="http://schemas.microsoft.com/office/drawing/2014/main" xmlns="" id="{C3846E2D-1604-4C02-93EC-ADFC7C5F9CA7}"/>
              </a:ext>
            </a:extLst>
          </p:cNvPr>
          <p:cNvSpPr txBox="1"/>
          <p:nvPr/>
        </p:nvSpPr>
        <p:spPr>
          <a:xfrm>
            <a:off x="4301720" y="2869973"/>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Xamarin</a:t>
            </a:r>
          </a:p>
        </p:txBody>
      </p:sp>
      <p:sp>
        <p:nvSpPr>
          <p:cNvPr id="46" name="TextBox 45">
            <a:extLst>
              <a:ext uri="{FF2B5EF4-FFF2-40B4-BE49-F238E27FC236}">
                <a16:creationId xmlns:a16="http://schemas.microsoft.com/office/drawing/2014/main" xmlns="" id="{906B5DE8-E2A9-42C5-B175-7BBCEEA18A1B}"/>
              </a:ext>
            </a:extLst>
          </p:cNvPr>
          <p:cNvSpPr txBox="1"/>
          <p:nvPr/>
        </p:nvSpPr>
        <p:spPr>
          <a:xfrm>
            <a:off x="5511771" y="2880516"/>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Unity</a:t>
            </a:r>
          </a:p>
        </p:txBody>
      </p:sp>
      <p:sp>
        <p:nvSpPr>
          <p:cNvPr id="47" name="TextBox 46">
            <a:extLst>
              <a:ext uri="{FF2B5EF4-FFF2-40B4-BE49-F238E27FC236}">
                <a16:creationId xmlns:a16="http://schemas.microsoft.com/office/drawing/2014/main" xmlns="" id="{B380F2DC-4682-4EB6-BD5C-4C8FFDC8A5E7}"/>
              </a:ext>
            </a:extLst>
          </p:cNvPr>
          <p:cNvSpPr txBox="1"/>
          <p:nvPr/>
        </p:nvSpPr>
        <p:spPr>
          <a:xfrm>
            <a:off x="2987344" y="2869973"/>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a:t>
            </a:r>
          </a:p>
        </p:txBody>
      </p:sp>
      <p:sp>
        <p:nvSpPr>
          <p:cNvPr id="48" name="TextBox 47">
            <a:extLst>
              <a:ext uri="{FF2B5EF4-FFF2-40B4-BE49-F238E27FC236}">
                <a16:creationId xmlns:a16="http://schemas.microsoft.com/office/drawing/2014/main" xmlns="" id="{D752381A-43A4-4608-90AC-7E082D86E1A0}"/>
              </a:ext>
            </a:extLst>
          </p:cNvPr>
          <p:cNvSpPr txBox="1"/>
          <p:nvPr/>
        </p:nvSpPr>
        <p:spPr>
          <a:xfrm>
            <a:off x="6754907" y="2845184"/>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ARM64</a:t>
            </a:r>
          </a:p>
        </p:txBody>
      </p:sp>
      <p:sp>
        <p:nvSpPr>
          <p:cNvPr id="49" name="TextBox 48">
            <a:extLst>
              <a:ext uri="{FF2B5EF4-FFF2-40B4-BE49-F238E27FC236}">
                <a16:creationId xmlns:a16="http://schemas.microsoft.com/office/drawing/2014/main" xmlns="" id="{AA95874C-89F3-4B8C-B4E5-DAAEF0D02193}"/>
              </a:ext>
            </a:extLst>
          </p:cNvPr>
          <p:cNvSpPr txBox="1"/>
          <p:nvPr/>
        </p:nvSpPr>
        <p:spPr>
          <a:xfrm>
            <a:off x="8023942" y="2852682"/>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.NET for Apache Spark</a:t>
            </a:r>
          </a:p>
        </p:txBody>
      </p:sp>
      <p:grpSp>
        <p:nvGrpSpPr>
          <p:cNvPr id="50" name="Group 49">
            <a:extLst>
              <a:ext uri="{FF2B5EF4-FFF2-40B4-BE49-F238E27FC236}">
                <a16:creationId xmlns:a16="http://schemas.microsoft.com/office/drawing/2014/main" xmlns="" id="{724766AD-C6A7-4F63-A3E1-0DCA92453930}"/>
              </a:ext>
            </a:extLst>
          </p:cNvPr>
          <p:cNvGrpSpPr/>
          <p:nvPr/>
        </p:nvGrpSpPr>
        <p:grpSpPr>
          <a:xfrm>
            <a:off x="9273271" y="1683299"/>
            <a:ext cx="2357651" cy="4579563"/>
            <a:chOff x="9273271" y="1683299"/>
            <a:chExt cx="2357651" cy="4579563"/>
          </a:xfrm>
        </p:grpSpPr>
        <p:grpSp>
          <p:nvGrpSpPr>
            <p:cNvPr id="54" name="Group 53">
              <a:extLst>
                <a:ext uri="{FF2B5EF4-FFF2-40B4-BE49-F238E27FC236}">
                  <a16:creationId xmlns:a16="http://schemas.microsoft.com/office/drawing/2014/main" xmlns="" id="{473B3872-481B-46B5-894C-3AEDEBE66CF6}"/>
                </a:ext>
              </a:extLst>
            </p:cNvPr>
            <p:cNvGrpSpPr/>
            <p:nvPr/>
          </p:nvGrpSpPr>
          <p:grpSpPr>
            <a:xfrm>
              <a:off x="9273271" y="1683299"/>
              <a:ext cx="2357651" cy="4579563"/>
              <a:chOff x="9635245" y="1367247"/>
              <a:chExt cx="1927041" cy="5195531"/>
            </a:xfrm>
          </p:grpSpPr>
          <p:grpSp>
            <p:nvGrpSpPr>
              <p:cNvPr id="56" name="Group 55">
                <a:extLst>
                  <a:ext uri="{FF2B5EF4-FFF2-40B4-BE49-F238E27FC236}">
                    <a16:creationId xmlns:a16="http://schemas.microsoft.com/office/drawing/2014/main" xmlns=""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2" name="Rectangle 61">
                  <a:extLst>
                    <a:ext uri="{FF2B5EF4-FFF2-40B4-BE49-F238E27FC236}">
                      <a16:creationId xmlns:a16="http://schemas.microsoft.com/office/drawing/2014/main" xmlns=""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3" name="TextBox 62">
                  <a:extLst>
                    <a:ext uri="{FF2B5EF4-FFF2-40B4-BE49-F238E27FC236}">
                      <a16:creationId xmlns:a16="http://schemas.microsoft.com/office/drawing/2014/main" xmlns=""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57" name="TextBox 56">
                <a:extLst>
                  <a:ext uri="{FF2B5EF4-FFF2-40B4-BE49-F238E27FC236}">
                    <a16:creationId xmlns:a16="http://schemas.microsoft.com/office/drawing/2014/main" xmlns=""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58" name="TextBox 57">
                <a:extLst>
                  <a:ext uri="{FF2B5EF4-FFF2-40B4-BE49-F238E27FC236}">
                    <a16:creationId xmlns:a16="http://schemas.microsoft.com/office/drawing/2014/main" xmlns=""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59" name="Picture 58">
                <a:extLst>
                  <a:ext uri="{FF2B5EF4-FFF2-40B4-BE49-F238E27FC236}">
                    <a16:creationId xmlns:a16="http://schemas.microsoft.com/office/drawing/2014/main" xmlns="" id="{7F657A89-710B-4935-A7AC-C59AADBC39B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28267" y="5382668"/>
                <a:ext cx="424982" cy="524549"/>
              </a:xfrm>
              <a:prstGeom prst="rect">
                <a:avLst/>
              </a:prstGeom>
            </p:spPr>
          </p:pic>
          <p:sp>
            <p:nvSpPr>
              <p:cNvPr id="60" name="TextBox 59">
                <a:extLst>
                  <a:ext uri="{FF2B5EF4-FFF2-40B4-BE49-F238E27FC236}">
                    <a16:creationId xmlns:a16="http://schemas.microsoft.com/office/drawing/2014/main" xmlns=""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61" name="TextBox 60">
                <a:extLst>
                  <a:ext uri="{FF2B5EF4-FFF2-40B4-BE49-F238E27FC236}">
                    <a16:creationId xmlns:a16="http://schemas.microsoft.com/office/drawing/2014/main" xmlns=""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52" name="Graphic 10">
              <a:extLst>
                <a:ext uri="{FF2B5EF4-FFF2-40B4-BE49-F238E27FC236}">
                  <a16:creationId xmlns:a16="http://schemas.microsoft.com/office/drawing/2014/main" xmlns="" id="{B66ED8C2-1CB4-451B-9E2E-8EF03120F6A3}"/>
                </a:ext>
              </a:extLst>
            </p:cNvPr>
            <p:cNvPicPr>
              <a:picLocks noChangeAspect="1"/>
            </p:cNvPicPr>
            <p:nvPr/>
          </p:nvPicPr>
          <p:blipFill>
            <a:blip r:embed="rId10">
              <a:extLst>
                <a:ext uri="{96DAC541-7B7A-43D3-8B79-37D633B846F1}">
                  <asvg:svgBlip xmlns:asvg="http://schemas.microsoft.com/office/drawing/2016/SVG/main" xmlns="" r:embed="rId13"/>
                </a:ext>
              </a:extLst>
            </a:blip>
            <a:stretch>
              <a:fillRect/>
            </a:stretch>
          </p:blipFill>
          <p:spPr>
            <a:xfrm>
              <a:off x="10087123" y="2311706"/>
              <a:ext cx="588010" cy="588010"/>
            </a:xfrm>
            <a:prstGeom prst="rect">
              <a:avLst/>
            </a:prstGeom>
          </p:spPr>
        </p:pic>
        <p:pic>
          <p:nvPicPr>
            <p:cNvPr id="53" name="Graphic 11">
              <a:extLst>
                <a:ext uri="{FF2B5EF4-FFF2-40B4-BE49-F238E27FC236}">
                  <a16:creationId xmlns:a16="http://schemas.microsoft.com/office/drawing/2014/main" xmlns="" id="{16A0C581-5D9C-466E-B578-A5583E612575}"/>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0025748" y="3249407"/>
              <a:ext cx="720702" cy="720702"/>
            </a:xfrm>
            <a:prstGeom prst="rect">
              <a:avLst/>
            </a:prstGeom>
          </p:spPr>
        </p:pic>
      </p:grpSp>
      <p:pic>
        <p:nvPicPr>
          <p:cNvPr id="64" name="Picture 6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064257" y="4246331"/>
            <a:ext cx="633741" cy="633741"/>
          </a:xfrm>
          <a:prstGeom prst="rect">
            <a:avLst/>
          </a:prstGeom>
        </p:spPr>
      </p:pic>
    </p:spTree>
    <p:extLst>
      <p:ext uri="{BB962C8B-B14F-4D97-AF65-F5344CB8AC3E}">
        <p14:creationId xmlns:p14="http://schemas.microsoft.com/office/powerpoint/2010/main" val="2325293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250"/>
                                        <p:tgtEl>
                                          <p:spTgt spid="43"/>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250"/>
                                        <p:tgtEl>
                                          <p:spTgt spid="4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250"/>
                                        <p:tgtEl>
                                          <p:spTgt spid="45"/>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25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250"/>
                                        <p:tgtEl>
                                          <p:spTgt spid="4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25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250"/>
                                        <p:tgtEl>
                                          <p:spTgt spid="47"/>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25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250"/>
                                        <p:tgtEl>
                                          <p:spTgt spid="4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25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250"/>
                                        <p:tgtEl>
                                          <p:spTgt spid="49"/>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250"/>
                                        <p:tgtEl>
                                          <p:spTgt spid="4"/>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P spid="4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.NET Schedule</a:t>
            </a:r>
            <a:endParaRPr lang="en-US" dirty="0"/>
          </a:p>
        </p:txBody>
      </p:sp>
      <p:sp>
        <p:nvSpPr>
          <p:cNvPr id="4" name="Text Placeholder 1">
            <a:extLst>
              <a:ext uri="{FF2B5EF4-FFF2-40B4-BE49-F238E27FC236}">
                <a16:creationId xmlns:a16="http://schemas.microsoft.com/office/drawing/2014/main" xmlns="" id="{FA9D1495-BD70-420A-9A4F-8DBE90E37993}"/>
              </a:ext>
            </a:extLst>
          </p:cNvPr>
          <p:cNvSpPr txBox="1">
            <a:spLocks/>
          </p:cNvSpPr>
          <p:nvPr/>
        </p:nvSpPr>
        <p:spPr>
          <a:xfrm>
            <a:off x="584200" y="4044188"/>
            <a:ext cx="11018838" cy="104644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smtClean="0">
                <a:solidFill>
                  <a:schemeClr val="tx1"/>
                </a:solidFill>
                <a:latin typeface="+mn-lt"/>
              </a:rPr>
              <a:t>.NET Core 3.0 release in September</a:t>
            </a:r>
          </a:p>
          <a:p>
            <a:r>
              <a:rPr lang="en-US" sz="2800" dirty="0" smtClean="0">
                <a:solidFill>
                  <a:schemeClr val="tx1"/>
                </a:solidFill>
                <a:latin typeface="+mn-lt"/>
              </a:rPr>
              <a:t>.NET Core 3.1 = Long term support (LTS)</a:t>
            </a:r>
            <a:endParaRPr lang="en-US" sz="2800" dirty="0">
              <a:solidFill>
                <a:schemeClr val="tx1"/>
              </a:solidFill>
              <a:latin typeface="+mn-lt"/>
            </a:endParaRPr>
          </a:p>
        </p:txBody>
      </p:sp>
      <p:cxnSp>
        <p:nvCxnSpPr>
          <p:cNvPr id="5" name="Straight Arrow Connector 4">
            <a:extLst>
              <a:ext uri="{FF2B5EF4-FFF2-40B4-BE49-F238E27FC236}">
                <a16:creationId xmlns:a16="http://schemas.microsoft.com/office/drawing/2014/main" xmlns=""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Oval 5">
            <a:extLst>
              <a:ext uri="{FF2B5EF4-FFF2-40B4-BE49-F238E27FC236}">
                <a16:creationId xmlns:a16="http://schemas.microsoft.com/office/drawing/2014/main" xmlns=""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xmlns=""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xmlns=""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xmlns=""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xmlns=""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Oval 10">
            <a:extLst>
              <a:ext uri="{FF2B5EF4-FFF2-40B4-BE49-F238E27FC236}">
                <a16:creationId xmlns:a16="http://schemas.microsoft.com/office/drawing/2014/main" xmlns=""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2" name="TextBox 11">
            <a:extLst>
              <a:ext uri="{FF2B5EF4-FFF2-40B4-BE49-F238E27FC236}">
                <a16:creationId xmlns:a16="http://schemas.microsoft.com/office/drawing/2014/main" xmlns=""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3" name="Straight Connector 12">
            <a:extLst>
              <a:ext uri="{FF2B5EF4-FFF2-40B4-BE49-F238E27FC236}">
                <a16:creationId xmlns:a16="http://schemas.microsoft.com/office/drawing/2014/main" xmlns="" id="{3273BCCE-50F4-4F0C-95B9-FA7EF878CCEF}"/>
              </a:ext>
            </a:extLst>
          </p:cNvPr>
          <p:cNvCxnSpPr>
            <a:cxnSpLocks/>
            <a:stCxn id="6" idx="4"/>
            <a:endCxn id="12"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xmlns="" id="{3AD910AD-BAF8-4702-A600-19B8C0BDE2D6}"/>
              </a:ext>
            </a:extLst>
          </p:cNvPr>
          <p:cNvCxnSpPr>
            <a:cxnSpLocks/>
            <a:stCxn id="7" idx="4"/>
            <a:endCxn id="14"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7" name="Straight Connector 16">
            <a:extLst>
              <a:ext uri="{FF2B5EF4-FFF2-40B4-BE49-F238E27FC236}">
                <a16:creationId xmlns:a16="http://schemas.microsoft.com/office/drawing/2014/main" xmlns="" id="{8DA02A97-9746-4479-9E0C-14ACB856DB56}"/>
              </a:ext>
            </a:extLst>
          </p:cNvPr>
          <p:cNvCxnSpPr>
            <a:cxnSpLocks/>
            <a:stCxn id="8" idx="4"/>
            <a:endCxn id="16"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xmlns=""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19" name="TextBox 18">
            <a:extLst>
              <a:ext uri="{FF2B5EF4-FFF2-40B4-BE49-F238E27FC236}">
                <a16:creationId xmlns:a16="http://schemas.microsoft.com/office/drawing/2014/main" xmlns=""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20" name="Straight Connector 19">
            <a:extLst>
              <a:ext uri="{FF2B5EF4-FFF2-40B4-BE49-F238E27FC236}">
                <a16:creationId xmlns:a16="http://schemas.microsoft.com/office/drawing/2014/main" xmlns="" id="{720309C1-E35A-4C6A-AF68-E388182BED60}"/>
              </a:ext>
            </a:extLst>
          </p:cNvPr>
          <p:cNvCxnSpPr>
            <a:cxnSpLocks/>
            <a:stCxn id="10" idx="4"/>
            <a:endCxn id="19"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22" name="Straight Connector 21">
            <a:extLst>
              <a:ext uri="{FF2B5EF4-FFF2-40B4-BE49-F238E27FC236}">
                <a16:creationId xmlns:a16="http://schemas.microsoft.com/office/drawing/2014/main" xmlns="" id="{E03D1A2D-D20C-450D-AF65-BB54DF202361}"/>
              </a:ext>
            </a:extLst>
          </p:cNvPr>
          <p:cNvCxnSpPr>
            <a:cxnSpLocks/>
            <a:stCxn id="9" idx="4"/>
            <a:endCxn id="21"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24" name="Straight Connector 23">
            <a:extLst>
              <a:ext uri="{FF2B5EF4-FFF2-40B4-BE49-F238E27FC236}">
                <a16:creationId xmlns:a16="http://schemas.microsoft.com/office/drawing/2014/main" xmlns="" id="{2E1932D2-0037-4AC9-9E88-F20364BA0FFB}"/>
              </a:ext>
            </a:extLst>
          </p:cNvPr>
          <p:cNvCxnSpPr>
            <a:cxnSpLocks/>
            <a:stCxn id="11" idx="4"/>
            <a:endCxn id="23"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26" name="Straight Connector 25">
            <a:extLst>
              <a:ext uri="{FF2B5EF4-FFF2-40B4-BE49-F238E27FC236}">
                <a16:creationId xmlns:a16="http://schemas.microsoft.com/office/drawing/2014/main" xmlns="" id="{83FFA1D2-986C-46C7-B842-D5FBA0BCEDBC}"/>
              </a:ext>
            </a:extLst>
          </p:cNvPr>
          <p:cNvCxnSpPr>
            <a:cxnSpLocks/>
            <a:stCxn id="18" idx="4"/>
            <a:endCxn id="25"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 Placeholder 1">
            <a:extLst>
              <a:ext uri="{FF2B5EF4-FFF2-40B4-BE49-F238E27FC236}">
                <a16:creationId xmlns:a16="http://schemas.microsoft.com/office/drawing/2014/main" xmlns="" id="{FA9D1495-BD70-420A-9A4F-8DBE90E37993}"/>
              </a:ext>
            </a:extLst>
          </p:cNvPr>
          <p:cNvSpPr txBox="1">
            <a:spLocks/>
          </p:cNvSpPr>
          <p:nvPr/>
        </p:nvSpPr>
        <p:spPr>
          <a:xfrm>
            <a:off x="584200" y="5044626"/>
            <a:ext cx="11018838" cy="152041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2800" dirty="0">
                <a:solidFill>
                  <a:schemeClr val="tx1"/>
                </a:solidFill>
                <a:latin typeface="Segoe UI" panose="020B0502040204020203" pitchFamily="34" charset="0"/>
              </a:rPr>
              <a:t>.NET 5.0 release in November 2020</a:t>
            </a:r>
          </a:p>
          <a:p>
            <a:pPr>
              <a:defRPr/>
            </a:pPr>
            <a:r>
              <a:rPr lang="en-US" sz="2800" dirty="0">
                <a:solidFill>
                  <a:schemeClr val="tx1"/>
                </a:solidFill>
                <a:latin typeface="Segoe UI" panose="020B0502040204020203" pitchFamily="34" charset="0"/>
              </a:rPr>
              <a:t>Major releases every year, LTS for even numbered releases</a:t>
            </a:r>
          </a:p>
          <a:p>
            <a:pPr>
              <a:defRPr/>
            </a:pPr>
            <a:r>
              <a:rPr lang="en-US" sz="2800" dirty="0">
                <a:solidFill>
                  <a:schemeClr val="tx1"/>
                </a:solidFill>
                <a:latin typeface="Segoe UI" panose="020B0502040204020203" pitchFamily="34" charset="0"/>
              </a:rPr>
              <a:t>Predictable schedule, minor releases if needed</a:t>
            </a:r>
          </a:p>
        </p:txBody>
      </p:sp>
    </p:spTree>
    <p:extLst>
      <p:ext uri="{BB962C8B-B14F-4D97-AF65-F5344CB8AC3E}">
        <p14:creationId xmlns:p14="http://schemas.microsoft.com/office/powerpoint/2010/main" val="1784276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anim calcmode="lin" valueType="num">
                                      <p:cBhvr>
                                        <p:cTn id="11" dur="500" fill="hold"/>
                                        <p:tgtEl>
                                          <p:spTgt spid="12"/>
                                        </p:tgtEl>
                                        <p:attrNameLst>
                                          <p:attrName>ppt_x</p:attrName>
                                        </p:attrNameLst>
                                      </p:cBhvr>
                                      <p:tavLst>
                                        <p:tav tm="0">
                                          <p:val>
                                            <p:strVal val="#ppt_x"/>
                                          </p:val>
                                        </p:tav>
                                        <p:tav tm="100000">
                                          <p:val>
                                            <p:strVal val="#ppt_x"/>
                                          </p:val>
                                        </p:tav>
                                      </p:tavLst>
                                    </p:anim>
                                    <p:anim calcmode="lin" valueType="num">
                                      <p:cBhvr>
                                        <p:cTn id="12" dur="500" fill="hold"/>
                                        <p:tgtEl>
                                          <p:spTgt spid="12"/>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up)">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Effect transition="in" filter="fade">
                                      <p:cBhvr>
                                        <p:cTn id="40" dur="500"/>
                                        <p:tgtEl>
                                          <p:spTgt spid="4">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animEffect transition="in" filter="fade">
                                      <p:cBhvr>
                                        <p:cTn id="43" dur="500"/>
                                        <p:tgtEl>
                                          <p:spTgt spid="4">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par>
                                <p:cTn id="48" presetID="42"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anim calcmode="lin" valueType="num">
                                      <p:cBhvr>
                                        <p:cTn id="51" dur="500" fill="hold"/>
                                        <p:tgtEl>
                                          <p:spTgt spid="19"/>
                                        </p:tgtEl>
                                        <p:attrNameLst>
                                          <p:attrName>ppt_x</p:attrName>
                                        </p:attrNameLst>
                                      </p:cBhvr>
                                      <p:tavLst>
                                        <p:tav tm="0">
                                          <p:val>
                                            <p:strVal val="#ppt_x"/>
                                          </p:val>
                                        </p:tav>
                                        <p:tav tm="100000">
                                          <p:val>
                                            <p:strVal val="#ppt_x"/>
                                          </p:val>
                                        </p:tav>
                                      </p:tavLst>
                                    </p:anim>
                                    <p:anim calcmode="lin" valueType="num">
                                      <p:cBhvr>
                                        <p:cTn id="52" dur="500" fill="hold"/>
                                        <p:tgtEl>
                                          <p:spTgt spid="19"/>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500"/>
                                        <p:tgtEl>
                                          <p:spTgt spid="20"/>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9"/>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anim calcmode="lin" valueType="num">
                                      <p:cBhvr>
                                        <p:cTn id="62" dur="500" fill="hold"/>
                                        <p:tgtEl>
                                          <p:spTgt spid="21"/>
                                        </p:tgtEl>
                                        <p:attrNameLst>
                                          <p:attrName>ppt_x</p:attrName>
                                        </p:attrNameLst>
                                      </p:cBhvr>
                                      <p:tavLst>
                                        <p:tav tm="0">
                                          <p:val>
                                            <p:strVal val="#ppt_x"/>
                                          </p:val>
                                        </p:tav>
                                        <p:tav tm="100000">
                                          <p:val>
                                            <p:strVal val="#ppt_x"/>
                                          </p:val>
                                        </p:tav>
                                      </p:tavLst>
                                    </p:anim>
                                    <p:anim calcmode="lin" valueType="num">
                                      <p:cBhvr>
                                        <p:cTn id="63" dur="500" fill="hold"/>
                                        <p:tgtEl>
                                          <p:spTgt spid="21"/>
                                        </p:tgtEl>
                                        <p:attrNameLst>
                                          <p:attrName>ppt_y</p:attrName>
                                        </p:attrNameLst>
                                      </p:cBhvr>
                                      <p:tavLst>
                                        <p:tav tm="0">
                                          <p:val>
                                            <p:strVal val="#ppt_y+.1"/>
                                          </p:val>
                                        </p:tav>
                                        <p:tav tm="100000">
                                          <p:val>
                                            <p:strVal val="#ppt_y"/>
                                          </p:val>
                                        </p:tav>
                                      </p:tavLst>
                                    </p:anim>
                                  </p:childTnLst>
                                </p:cTn>
                              </p:par>
                              <p:par>
                                <p:cTn id="64" presetID="22" presetClass="entr" presetSubtype="1"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up)">
                                      <p:cBhvr>
                                        <p:cTn id="66" dur="500"/>
                                        <p:tgtEl>
                                          <p:spTgt spid="22"/>
                                        </p:tgtEl>
                                      </p:cBhvr>
                                    </p:animEffec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11"/>
                                        </p:tgtEl>
                                        <p:attrNameLst>
                                          <p:attrName>style.visibility</p:attrName>
                                        </p:attrNameLst>
                                      </p:cBhvr>
                                      <p:to>
                                        <p:strVal val="visible"/>
                                      </p:to>
                                    </p:set>
                                  </p:childTnLst>
                                </p:cTn>
                              </p:par>
                              <p:par>
                                <p:cTn id="70" presetID="42"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anim calcmode="lin" valueType="num">
                                      <p:cBhvr>
                                        <p:cTn id="73" dur="500" fill="hold"/>
                                        <p:tgtEl>
                                          <p:spTgt spid="23"/>
                                        </p:tgtEl>
                                        <p:attrNameLst>
                                          <p:attrName>ppt_x</p:attrName>
                                        </p:attrNameLst>
                                      </p:cBhvr>
                                      <p:tavLst>
                                        <p:tav tm="0">
                                          <p:val>
                                            <p:strVal val="#ppt_x"/>
                                          </p:val>
                                        </p:tav>
                                        <p:tav tm="100000">
                                          <p:val>
                                            <p:strVal val="#ppt_x"/>
                                          </p:val>
                                        </p:tav>
                                      </p:tavLst>
                                    </p:anim>
                                    <p:anim calcmode="lin" valueType="num">
                                      <p:cBhvr>
                                        <p:cTn id="74" dur="500" fill="hold"/>
                                        <p:tgtEl>
                                          <p:spTgt spid="23"/>
                                        </p:tgtEl>
                                        <p:attrNameLst>
                                          <p:attrName>ppt_y</p:attrName>
                                        </p:attrNameLst>
                                      </p:cBhvr>
                                      <p:tavLst>
                                        <p:tav tm="0">
                                          <p:val>
                                            <p:strVal val="#ppt_y+.1"/>
                                          </p:val>
                                        </p:tav>
                                        <p:tav tm="100000">
                                          <p:val>
                                            <p:strVal val="#ppt_y"/>
                                          </p:val>
                                        </p:tav>
                                      </p:tavLst>
                                    </p:anim>
                                  </p:childTnLst>
                                </p:cTn>
                              </p:par>
                              <p:par>
                                <p:cTn id="75" presetID="22" presetClass="entr" presetSubtype="1" fill="hold"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up)">
                                      <p:cBhvr>
                                        <p:cTn id="77" dur="500"/>
                                        <p:tgtEl>
                                          <p:spTgt spid="24"/>
                                        </p:tgtEl>
                                      </p:cBhvr>
                                    </p:animEffec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par>
                                <p:cTn id="81" presetID="42"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anim calcmode="lin" valueType="num">
                                      <p:cBhvr>
                                        <p:cTn id="84" dur="500" fill="hold"/>
                                        <p:tgtEl>
                                          <p:spTgt spid="25"/>
                                        </p:tgtEl>
                                        <p:attrNameLst>
                                          <p:attrName>ppt_x</p:attrName>
                                        </p:attrNameLst>
                                      </p:cBhvr>
                                      <p:tavLst>
                                        <p:tav tm="0">
                                          <p:val>
                                            <p:strVal val="#ppt_x"/>
                                          </p:val>
                                        </p:tav>
                                        <p:tav tm="100000">
                                          <p:val>
                                            <p:strVal val="#ppt_x"/>
                                          </p:val>
                                        </p:tav>
                                      </p:tavLst>
                                    </p:anim>
                                    <p:anim calcmode="lin" valueType="num">
                                      <p:cBhvr>
                                        <p:cTn id="85" dur="500" fill="hold"/>
                                        <p:tgtEl>
                                          <p:spTgt spid="25"/>
                                        </p:tgtEl>
                                        <p:attrNameLst>
                                          <p:attrName>ppt_y</p:attrName>
                                        </p:attrNameLst>
                                      </p:cBhvr>
                                      <p:tavLst>
                                        <p:tav tm="0">
                                          <p:val>
                                            <p:strVal val="#ppt_y+.1"/>
                                          </p:val>
                                        </p:tav>
                                        <p:tav tm="100000">
                                          <p:val>
                                            <p:strVal val="#ppt_y"/>
                                          </p:val>
                                        </p:tav>
                                      </p:tavLst>
                                    </p:anim>
                                  </p:childTnLst>
                                </p:cTn>
                              </p:par>
                              <p:par>
                                <p:cTn id="86" presetID="22" presetClass="entr" presetSubtype="1" fill="hold"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up)">
                                      <p:cBhvr>
                                        <p:cTn id="88" dur="500"/>
                                        <p:tgtEl>
                                          <p:spTgt spid="2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8">
                                            <p:txEl>
                                              <p:pRg st="0" end="0"/>
                                            </p:txEl>
                                          </p:spTgt>
                                        </p:tgtEl>
                                        <p:attrNameLst>
                                          <p:attrName>style.visibility</p:attrName>
                                        </p:attrNameLst>
                                      </p:cBhvr>
                                      <p:to>
                                        <p:strVal val="visible"/>
                                      </p:to>
                                    </p:set>
                                    <p:animEffect transition="in" filter="fade">
                                      <p:cBhvr>
                                        <p:cTn id="91" dur="500"/>
                                        <p:tgtEl>
                                          <p:spTgt spid="28">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8">
                                            <p:txEl>
                                              <p:pRg st="1" end="1"/>
                                            </p:txEl>
                                          </p:spTgt>
                                        </p:tgtEl>
                                        <p:attrNameLst>
                                          <p:attrName>style.visibility</p:attrName>
                                        </p:attrNameLst>
                                      </p:cBhvr>
                                      <p:to>
                                        <p:strVal val="visible"/>
                                      </p:to>
                                    </p:set>
                                    <p:animEffect transition="in" filter="fade">
                                      <p:cBhvr>
                                        <p:cTn id="94" dur="500"/>
                                        <p:tgtEl>
                                          <p:spTgt spid="28">
                                            <p:txEl>
                                              <p:pRg st="1" end="1"/>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8">
                                            <p:txEl>
                                              <p:pRg st="2" end="2"/>
                                            </p:txEl>
                                          </p:spTgt>
                                        </p:tgtEl>
                                        <p:attrNameLst>
                                          <p:attrName>style.visibility</p:attrName>
                                        </p:attrNameLst>
                                      </p:cBhvr>
                                      <p:to>
                                        <p:strVal val="visible"/>
                                      </p:to>
                                    </p:set>
                                    <p:animEffect transition="in" filter="fade">
                                      <p:cBhvr>
                                        <p:cTn id="9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p:bldP spid="14" grpId="0"/>
      <p:bldP spid="16" grpId="0"/>
      <p:bldP spid="19" grpId="0"/>
      <p:bldP spid="21" grpId="0"/>
      <p:bldP spid="23" grpId="0"/>
      <p:bldP spid="25" grpId="0"/>
      <p:bldP spid="2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5514330"/>
          </a:xfrm>
        </p:spPr>
        <p:txBody>
          <a:bodyPr/>
          <a:lstStyle/>
          <a:p>
            <a:pPr marL="342900" indent="-342900">
              <a:lnSpc>
                <a:spcPct val="100000"/>
              </a:lnSpc>
              <a:spcBef>
                <a:spcPts val="1001"/>
              </a:spcBef>
            </a:pPr>
            <a:r>
              <a:rPr lang="en-US" sz="3600" spc="-1" dirty="0">
                <a:solidFill>
                  <a:srgbClr val="0C1937"/>
                </a:solidFill>
              </a:rPr>
              <a:t>.NET Framework </a:t>
            </a:r>
            <a:r>
              <a:rPr lang="en-US" sz="3600" spc="-1" dirty="0" smtClean="0">
                <a:solidFill>
                  <a:srgbClr val="0C1937"/>
                </a:solidFill>
              </a:rPr>
              <a:t>1.0, VS.NET</a:t>
            </a:r>
          </a:p>
          <a:p>
            <a:pPr marL="342900" indent="-342900">
              <a:lnSpc>
                <a:spcPct val="100000"/>
              </a:lnSpc>
              <a:spcBef>
                <a:spcPts val="1001"/>
              </a:spcBef>
            </a:pPr>
            <a:r>
              <a:rPr lang="en-US" sz="3600" spc="-1" dirty="0" smtClean="0">
                <a:solidFill>
                  <a:srgbClr val="0C1937"/>
                </a:solidFill>
              </a:rPr>
              <a:t>.NET Framework 1.1, VS.NET 2003</a:t>
            </a:r>
            <a:endParaRPr lang="en-US" sz="3600" spc="-1" dirty="0">
              <a:solidFill>
                <a:srgbClr val="0C1937"/>
              </a:solidFill>
            </a:endParaRPr>
          </a:p>
          <a:p>
            <a:pPr marL="342900" indent="-342900">
              <a:lnSpc>
                <a:spcPct val="100000"/>
              </a:lnSpc>
              <a:spcBef>
                <a:spcPts val="1001"/>
              </a:spcBef>
            </a:pPr>
            <a:r>
              <a:rPr lang="en-US" sz="3600" spc="-1" dirty="0" smtClean="0">
                <a:solidFill>
                  <a:srgbClr val="0C1937"/>
                </a:solidFill>
              </a:rPr>
              <a:t>.NET Framework 2.0, VS 2005</a:t>
            </a:r>
          </a:p>
          <a:p>
            <a:pPr marL="342900" indent="-342900">
              <a:lnSpc>
                <a:spcPct val="100000"/>
              </a:lnSpc>
              <a:spcBef>
                <a:spcPts val="1001"/>
              </a:spcBef>
            </a:pPr>
            <a:r>
              <a:rPr lang="en-US" sz="3600" spc="-1" dirty="0" smtClean="0">
                <a:solidFill>
                  <a:srgbClr val="0C1937"/>
                </a:solidFill>
              </a:rPr>
              <a:t>.NET Framework 3.0, WPF, WCF, WF</a:t>
            </a:r>
          </a:p>
          <a:p>
            <a:pPr marL="342900" indent="-342900">
              <a:lnSpc>
                <a:spcPct val="100000"/>
              </a:lnSpc>
              <a:spcBef>
                <a:spcPts val="1001"/>
              </a:spcBef>
            </a:pPr>
            <a:r>
              <a:rPr lang="en-US" sz="3600" spc="-1" dirty="0" smtClean="0">
                <a:solidFill>
                  <a:srgbClr val="0C1937"/>
                </a:solidFill>
              </a:rPr>
              <a:t>.NET Framework 3.5, VS 2008, LINQ</a:t>
            </a:r>
          </a:p>
          <a:p>
            <a:pPr marL="342900" indent="-342900">
              <a:lnSpc>
                <a:spcPct val="100000"/>
              </a:lnSpc>
              <a:spcBef>
                <a:spcPts val="1001"/>
              </a:spcBef>
            </a:pPr>
            <a:r>
              <a:rPr lang="en-US" sz="3600" spc="-1" dirty="0" smtClean="0">
                <a:solidFill>
                  <a:srgbClr val="0C1937"/>
                </a:solidFill>
              </a:rPr>
              <a:t>.NET Framework 4.x…, VS 2010+</a:t>
            </a:r>
          </a:p>
          <a:p>
            <a:pPr marL="342900" indent="-342900">
              <a:lnSpc>
                <a:spcPct val="100000"/>
              </a:lnSpc>
              <a:spcBef>
                <a:spcPts val="1001"/>
              </a:spcBef>
            </a:pPr>
            <a:r>
              <a:rPr lang="en-US" sz="3600" spc="-1" dirty="0" smtClean="0">
                <a:solidFill>
                  <a:srgbClr val="0C1937"/>
                </a:solidFill>
              </a:rPr>
              <a:t>ASP.NET MVC, Web API…</a:t>
            </a:r>
            <a:endParaRPr lang="en-US" sz="3600" spc="-1" dirty="0">
              <a:solidFill>
                <a:srgbClr val="0C1937"/>
              </a:solidFill>
            </a:endParaRPr>
          </a:p>
          <a:p>
            <a:pPr marL="342900" indent="-342900">
              <a:lnSpc>
                <a:spcPct val="100000"/>
              </a:lnSpc>
              <a:spcBef>
                <a:spcPts val="1001"/>
              </a:spcBef>
            </a:pPr>
            <a:r>
              <a:rPr lang="en-US" sz="3600" spc="-1" dirty="0" smtClean="0">
                <a:solidFill>
                  <a:srgbClr val="0C1937"/>
                </a:solidFill>
              </a:rPr>
              <a:t>.</a:t>
            </a:r>
            <a:r>
              <a:rPr lang="en-US" sz="3600" spc="-1" dirty="0">
                <a:solidFill>
                  <a:srgbClr val="0C1937"/>
                </a:solidFill>
              </a:rPr>
              <a:t>NET </a:t>
            </a:r>
            <a:r>
              <a:rPr lang="en-US" sz="3600" spc="-1" dirty="0" smtClean="0">
                <a:solidFill>
                  <a:srgbClr val="0C1937"/>
                </a:solidFill>
              </a:rPr>
              <a:t>Core</a:t>
            </a:r>
            <a:endParaRPr lang="en-US" sz="3600" spc="-1" dirty="0">
              <a:solidFill>
                <a:srgbClr val="0C1937"/>
              </a:solidFill>
            </a:endParaRPr>
          </a:p>
        </p:txBody>
      </p:sp>
      <p:sp>
        <p:nvSpPr>
          <p:cNvPr id="3" name="Title 2"/>
          <p:cNvSpPr>
            <a:spLocks noGrp="1"/>
          </p:cNvSpPr>
          <p:nvPr>
            <p:ph type="title"/>
          </p:nvPr>
        </p:nvSpPr>
        <p:spPr/>
        <p:txBody>
          <a:bodyPr/>
          <a:lstStyle/>
          <a:p>
            <a:r>
              <a:rPr lang="en-US" dirty="0" smtClean="0"/>
              <a:t>.NET History</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3919" y="1189176"/>
            <a:ext cx="3428844" cy="2623362"/>
          </a:xfrm>
          <a:prstGeom prst="rect">
            <a:avLst/>
          </a:prstGeom>
        </p:spPr>
      </p:pic>
    </p:spTree>
    <p:extLst>
      <p:ext uri="{BB962C8B-B14F-4D97-AF65-F5344CB8AC3E}">
        <p14:creationId xmlns:p14="http://schemas.microsoft.com/office/powerpoint/2010/main" val="413015856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8047" y="2084172"/>
            <a:ext cx="11354714" cy="1826975"/>
          </a:xfrm>
        </p:spPr>
        <p:txBody>
          <a:bodyPr/>
          <a:lstStyle/>
          <a:p>
            <a:r>
              <a:rPr lang="en-US" dirty="0" smtClean="0"/>
              <a:t>Thanks!</a:t>
            </a:r>
            <a:br>
              <a:rPr lang="en-US" dirty="0" smtClean="0"/>
            </a:br>
            <a:r>
              <a:rPr lang="en-US" sz="4800" dirty="0" smtClean="0"/>
              <a:t>Questions?</a:t>
            </a:r>
            <a:endParaRPr lang="en-US" dirty="0"/>
          </a:p>
        </p:txBody>
      </p:sp>
      <p:sp>
        <p:nvSpPr>
          <p:cNvPr id="6" name="TextBox 5"/>
          <p:cNvSpPr txBox="1"/>
          <p:nvPr/>
        </p:nvSpPr>
        <p:spPr>
          <a:xfrm>
            <a:off x="543146" y="6097792"/>
            <a:ext cx="2633606" cy="760208"/>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sr-Latn-BA" sz="1400" b="0" i="0" u="none" strike="noStrike" kern="0" cap="none" spc="0" normalizeH="0" baseline="0" noProof="0" dirty="0" smtClean="0">
                <a:ln>
                  <a:noFill/>
                </a:ln>
                <a:gradFill>
                  <a:gsLst>
                    <a:gs pos="2917">
                      <a:srgbClr val="FFFFFF"/>
                    </a:gs>
                    <a:gs pos="30000">
                      <a:srgbClr val="FFFFFF"/>
                    </a:gs>
                  </a:gsLst>
                  <a:lin ang="5400000" scaled="0"/>
                </a:gradFill>
                <a:effectLst/>
                <a:uLnTx/>
                <a:uFillTx/>
              </a:rPr>
              <a:t>@miroslavpopovic</a:t>
            </a:r>
          </a:p>
          <a:p>
            <a:pPr marL="0" marR="0" lvl="0" indent="0" defTabSz="914400" eaLnBrk="1" fontAlgn="auto" latinLnBrk="0" hangingPunct="1">
              <a:lnSpc>
                <a:spcPct val="90000"/>
              </a:lnSpc>
              <a:spcBef>
                <a:spcPts val="0"/>
              </a:spcBef>
              <a:spcAft>
                <a:spcPts val="600"/>
              </a:spcAft>
              <a:buClrTx/>
              <a:buSzTx/>
              <a:buFontTx/>
              <a:buNone/>
              <a:tabLst/>
              <a:defRPr/>
            </a:pPr>
            <a:r>
              <a:rPr kumimoji="0" lang="sr-Latn-BA" sz="1400" b="0" i="0" u="none" strike="noStrike" kern="0" cap="none" spc="0" normalizeH="0" baseline="0" noProof="0" dirty="0" smtClean="0">
                <a:ln>
                  <a:noFill/>
                </a:ln>
                <a:gradFill>
                  <a:gsLst>
                    <a:gs pos="2917">
                      <a:srgbClr val="FFFFFF"/>
                    </a:gs>
                    <a:gs pos="30000">
                      <a:srgbClr val="FFFFFF"/>
                    </a:gs>
                  </a:gsLst>
                  <a:lin ang="5400000" scaled="0"/>
                </a:gradFill>
                <a:effectLst/>
                <a:uLnTx/>
                <a:uFillTx/>
              </a:rPr>
              <a:t>https://miroslavpopovic.com</a:t>
            </a:r>
            <a:endParaRPr kumimoji="0" lang="en-US" sz="1400" b="0" i="0" u="none" strike="noStrike" kern="0" cap="none" spc="0" normalizeH="0" baseline="0" noProof="0" dirty="0" err="1" smtClean="0">
              <a:ln>
                <a:noFill/>
              </a:ln>
              <a:gradFill>
                <a:gsLst>
                  <a:gs pos="2917">
                    <a:srgbClr val="FFFFFF"/>
                  </a:gs>
                  <a:gs pos="30000">
                    <a:srgbClr val="FFFFFF"/>
                  </a:gs>
                </a:gsLst>
                <a:lin ang="5400000" scaled="0"/>
              </a:gradFill>
              <a:effectLst/>
              <a:uLnTx/>
              <a:uFillTx/>
            </a:endParaRPr>
          </a:p>
        </p:txBody>
      </p:sp>
    </p:spTree>
    <p:extLst>
      <p:ext uri="{BB962C8B-B14F-4D97-AF65-F5344CB8AC3E}">
        <p14:creationId xmlns:p14="http://schemas.microsoft.com/office/powerpoint/2010/main" val="18499128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Blast from the past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653" y="1189176"/>
            <a:ext cx="10122693" cy="5668708"/>
          </a:xfrm>
          <a:prstGeom prst="rect">
            <a:avLst/>
          </a:prstGeom>
        </p:spPr>
      </p:pic>
    </p:spTree>
    <p:extLst>
      <p:ext uri="{BB962C8B-B14F-4D97-AF65-F5344CB8AC3E}">
        <p14:creationId xmlns:p14="http://schemas.microsoft.com/office/powerpoint/2010/main" val="90583974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148AE-22F2-430C-AC4D-A467BDA1C3C4}"/>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3" name="TextBox 2">
            <a:extLst>
              <a:ext uri="{FF2B5EF4-FFF2-40B4-BE49-F238E27FC236}">
                <a16:creationId xmlns:a16="http://schemas.microsoft.com/office/drawing/2014/main" xmlns="" id="{07F5F5E3-DBC3-4B69-B8F5-2B96349A8D33}"/>
              </a:ext>
            </a:extLst>
          </p:cNvPr>
          <p:cNvSpPr txBox="1"/>
          <p:nvPr/>
        </p:nvSpPr>
        <p:spPr>
          <a:xfrm>
            <a:off x="0" y="4188396"/>
            <a:ext cx="12191999" cy="20220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600" dirty="0">
                <a:solidFill>
                  <a:schemeClr val="bg1"/>
                </a:solidFill>
                <a:hlinkClick r:id="rId3"/>
              </a:rPr>
              <a:t>www.dot.net</a:t>
            </a:r>
            <a:r>
              <a:rPr lang="en-US" sz="3600" dirty="0">
                <a:solidFill>
                  <a:schemeClr val="bg1"/>
                </a:solidFill>
              </a:rPr>
              <a:t> </a:t>
            </a:r>
          </a:p>
        </p:txBody>
      </p:sp>
    </p:spTree>
    <p:extLst>
      <p:ext uri="{BB962C8B-B14F-4D97-AF65-F5344CB8AC3E}">
        <p14:creationId xmlns:p14="http://schemas.microsoft.com/office/powerpoint/2010/main" val="419756236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002" y="3324508"/>
            <a:ext cx="11276838" cy="128016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493" y="3328416"/>
            <a:ext cx="11276838" cy="128016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360" y="3328416"/>
            <a:ext cx="11276838" cy="1280160"/>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2851" y="3328416"/>
            <a:ext cx="11276838" cy="1280160"/>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4360" y="3326907"/>
            <a:ext cx="11276838" cy="1280160"/>
          </a:xfrm>
          <a:prstGeom prst="rect">
            <a:avLst/>
          </a:prstGeom>
        </p:spPr>
      </p:pic>
      <p:grpSp>
        <p:nvGrpSpPr>
          <p:cNvPr id="31" name="Group 30"/>
          <p:cNvGrpSpPr/>
          <p:nvPr/>
        </p:nvGrpSpPr>
        <p:grpSpPr>
          <a:xfrm>
            <a:off x="337625" y="1899137"/>
            <a:ext cx="1672244" cy="1664677"/>
            <a:chOff x="337625" y="1899137"/>
            <a:chExt cx="1672244" cy="1664677"/>
          </a:xfrm>
        </p:grpSpPr>
        <p:sp>
          <p:nvSpPr>
            <p:cNvPr id="24" name="Rectangle 23"/>
            <p:cNvSpPr/>
            <p:nvPr/>
          </p:nvSpPr>
          <p:spPr bwMode="auto">
            <a:xfrm>
              <a:off x="337625" y="1899137"/>
              <a:ext cx="1664677" cy="16646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p:spPr>
        </p:pic>
        <p:sp>
          <p:nvSpPr>
            <p:cNvPr id="17" name="TextBox 16"/>
            <p:cNvSpPr txBox="1"/>
            <p:nvPr/>
          </p:nvSpPr>
          <p:spPr>
            <a:xfrm>
              <a:off x="34403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32" name="Group 31"/>
          <p:cNvGrpSpPr/>
          <p:nvPr/>
        </p:nvGrpSpPr>
        <p:grpSpPr>
          <a:xfrm>
            <a:off x="1999308"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33" name="Group 32"/>
          <p:cNvGrpSpPr/>
          <p:nvPr/>
        </p:nvGrpSpPr>
        <p:grpSpPr>
          <a:xfrm>
            <a:off x="3654584"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34" name="Group 33"/>
          <p:cNvGrpSpPr/>
          <p:nvPr/>
        </p:nvGrpSpPr>
        <p:grpSpPr>
          <a:xfrm>
            <a:off x="5309860" y="1899137"/>
            <a:ext cx="1684127" cy="1664677"/>
            <a:chOff x="5309860" y="1899137"/>
            <a:chExt cx="1684127" cy="1664677"/>
          </a:xfrm>
        </p:grpSpPr>
        <p:sp>
          <p:nvSpPr>
            <p:cNvPr id="27" name="Rectangle 26"/>
            <p:cNvSpPr/>
            <p:nvPr/>
          </p:nvSpPr>
          <p:spPr bwMode="auto">
            <a:xfrm>
              <a:off x="5329310" y="1899137"/>
              <a:ext cx="1664677" cy="166467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20" name="TextBox 19"/>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35" name="Group 34"/>
          <p:cNvGrpSpPr/>
          <p:nvPr/>
        </p:nvGrpSpPr>
        <p:grpSpPr>
          <a:xfrm>
            <a:off x="6965136" y="1899137"/>
            <a:ext cx="1692746" cy="1664677"/>
            <a:chOff x="6965136" y="1899137"/>
            <a:chExt cx="1692746" cy="1664677"/>
          </a:xfrm>
        </p:grpSpPr>
        <p:sp>
          <p:nvSpPr>
            <p:cNvPr id="28" name="Rectangle 27"/>
            <p:cNvSpPr/>
            <p:nvPr/>
          </p:nvSpPr>
          <p:spPr bwMode="auto">
            <a:xfrm>
              <a:off x="6993205" y="1899137"/>
              <a:ext cx="1664677" cy="1664677"/>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21" name="TextBox 20"/>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GAMING</a:t>
              </a:r>
            </a:p>
          </p:txBody>
        </p:sp>
      </p:grpSp>
      <p:grpSp>
        <p:nvGrpSpPr>
          <p:cNvPr id="36" name="Group 35"/>
          <p:cNvGrpSpPr/>
          <p:nvPr/>
        </p:nvGrpSpPr>
        <p:grpSpPr>
          <a:xfrm>
            <a:off x="8620412"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37" name="Group 36"/>
          <p:cNvGrpSpPr/>
          <p:nvPr/>
        </p:nvGrpSpPr>
        <p:grpSpPr>
          <a:xfrm>
            <a:off x="10275688" y="1899137"/>
            <a:ext cx="1709986" cy="1664677"/>
            <a:chOff x="10275688" y="1899137"/>
            <a:chExt cx="1709986" cy="1664677"/>
          </a:xfrm>
        </p:grpSpPr>
        <p:sp>
          <p:nvSpPr>
            <p:cNvPr id="30" name="Rectangle 29"/>
            <p:cNvSpPr/>
            <p:nvPr/>
          </p:nvSpPr>
          <p:spPr bwMode="auto">
            <a:xfrm>
              <a:off x="10320997" y="1899137"/>
              <a:ext cx="1664677" cy="1664677"/>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23" name="TextBox 22"/>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AI</a:t>
              </a:r>
            </a:p>
          </p:txBody>
        </p:sp>
      </p:grpSp>
      <p:sp>
        <p:nvSpPr>
          <p:cNvPr id="42" name="TextBox 41"/>
          <p:cNvSpPr txBox="1"/>
          <p:nvPr/>
        </p:nvSpPr>
        <p:spPr>
          <a:xfrm>
            <a:off x="5339443" y="4261754"/>
            <a:ext cx="1664208" cy="1664208"/>
          </a:xfrm>
          <a:prstGeom prst="rect">
            <a:avLst/>
          </a:prstGeom>
          <a:solidFill>
            <a:srgbClr val="7030A0"/>
          </a:solidFill>
        </p:spPr>
        <p:txBody>
          <a:bodyPr wrap="square" lIns="0" tIns="0" rIns="0" bIns="0" rtlCol="0" anchor="ctr" anchorCtr="0">
            <a:noAutofit/>
          </a:bodyPr>
          <a:lstStyle/>
          <a:p>
            <a:pPr algn="ctr">
              <a:lnSpc>
                <a:spcPct val="90000"/>
              </a:lnSpc>
              <a:spcAft>
                <a:spcPts val="600"/>
              </a:spcAft>
            </a:pPr>
            <a:r>
              <a:rPr lang="en-US" sz="5330" dirty="0">
                <a:solidFill>
                  <a:schemeClr val="bg1"/>
                </a:solidFill>
                <a:latin typeface="+mj-lt"/>
              </a:rPr>
              <a:t>.NET</a:t>
            </a:r>
          </a:p>
        </p:txBody>
      </p:sp>
      <p:sp>
        <p:nvSpPr>
          <p:cNvPr id="39" name="Title 1">
            <a:extLst>
              <a:ext uri="{FF2B5EF4-FFF2-40B4-BE49-F238E27FC236}">
                <a16:creationId xmlns:a16="http://schemas.microsoft.com/office/drawing/2014/main" xmlns="" id="{19AFE05D-9736-471E-B5D2-207940914560}"/>
              </a:ext>
            </a:extLst>
          </p:cNvPr>
          <p:cNvSpPr txBox="1">
            <a:spLocks/>
          </p:cNvSpPr>
          <p:nvPr/>
        </p:nvSpPr>
        <p:spPr>
          <a:xfrm>
            <a:off x="459030" y="13367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lang="en-US" sz="5333" dirty="0">
                <a:solidFill>
                  <a:schemeClr val="tx1"/>
                </a:solidFill>
                <a:latin typeface="Segoe UI Light"/>
              </a:rPr>
              <a:t>Your platform for building </a:t>
            </a:r>
            <a:r>
              <a:rPr lang="en-US" sz="5333" dirty="0">
                <a:solidFill>
                  <a:schemeClr val="tx1"/>
                </a:solidFill>
                <a:latin typeface="Segoe UI Semibold" panose="020B0702040204020203" pitchFamily="34" charset="0"/>
              </a:rPr>
              <a:t>anything</a:t>
            </a:r>
            <a:endParaRPr kumimoji="0" lang="en-US" sz="5333" b="0" i="0" u="none" strike="noStrike" kern="1200" cap="none" spc="-100" normalizeH="0" baseline="0" noProof="0" dirty="0">
              <a:ln w="3175">
                <a:noFill/>
              </a:ln>
              <a:solidFill>
                <a:schemeClr val="tx1"/>
              </a:solidFill>
              <a:effectLst/>
              <a:uLnTx/>
              <a:uFillTx/>
              <a:latin typeface="Segoe UI Semibold" panose="020B0702040204020203" pitchFamily="34" charset="0"/>
            </a:endParaRPr>
          </a:p>
        </p:txBody>
      </p:sp>
    </p:spTree>
    <p:extLst>
      <p:ext uri="{BB962C8B-B14F-4D97-AF65-F5344CB8AC3E}">
        <p14:creationId xmlns:p14="http://schemas.microsoft.com/office/powerpoint/2010/main" val="2103241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xmlns=""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xmlns=""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chemeClr val="accent3"/>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5"/>
                <a:ext cx="9253607" cy="466806"/>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xmlns=""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3077">
              <a:defRPr/>
            </a:pPr>
            <a:r>
              <a:rPr lang="en-US" sz="5333" dirty="0"/>
              <a:t>.NET is a software development platform</a:t>
            </a:r>
          </a:p>
        </p:txBody>
      </p:sp>
      <p:grpSp>
        <p:nvGrpSpPr>
          <p:cNvPr id="40" name="Group 39">
            <a:extLst>
              <a:ext uri="{FF2B5EF4-FFF2-40B4-BE49-F238E27FC236}">
                <a16:creationId xmlns:a16="http://schemas.microsoft.com/office/drawing/2014/main" xmlns=""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xmlns=""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xmlns=""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xmlns=""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xmlns=""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xmlns=""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xmlns=""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xmlns=""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5680" y="5385949"/>
                <a:ext cx="424982" cy="524549"/>
              </a:xfrm>
              <a:prstGeom prst="rect">
                <a:avLst/>
              </a:prstGeom>
            </p:spPr>
          </p:pic>
          <p:grpSp>
            <p:nvGrpSpPr>
              <p:cNvPr id="47" name="Group 46">
                <a:extLst>
                  <a:ext uri="{FF2B5EF4-FFF2-40B4-BE49-F238E27FC236}">
                    <a16:creationId xmlns:a16="http://schemas.microsoft.com/office/drawing/2014/main" xmlns="" id="{397344F3-EECD-4A20-B92D-018A678E49D6}"/>
                  </a:ext>
                </a:extLst>
              </p:cNvPr>
              <p:cNvGrpSpPr/>
              <p:nvPr/>
            </p:nvGrpSpPr>
            <p:grpSpPr>
              <a:xfrm>
                <a:off x="9981394" y="2088153"/>
                <a:ext cx="1266125" cy="1192955"/>
                <a:chOff x="9978881" y="2069863"/>
                <a:chExt cx="1291513" cy="1216876"/>
              </a:xfrm>
            </p:grpSpPr>
            <p:sp>
              <p:nvSpPr>
                <p:cNvPr id="58" name="TextBox 57">
                  <a:extLst>
                    <a:ext uri="{FF2B5EF4-FFF2-40B4-BE49-F238E27FC236}">
                      <a16:creationId xmlns:a16="http://schemas.microsoft.com/office/drawing/2014/main" xmlns="" id="{59972DB0-D3D3-45BD-A2F3-A7DEF145CF13}"/>
                    </a:ext>
                  </a:extLst>
                </p:cNvPr>
                <p:cNvSpPr txBox="1"/>
                <p:nvPr/>
              </p:nvSpPr>
              <p:spPr>
                <a:xfrm>
                  <a:off x="9978881" y="2663451"/>
                  <a:ext cx="1291513" cy="623288"/>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a:t>
                  </a:r>
                </a:p>
              </p:txBody>
            </p:sp>
            <p:pic>
              <p:nvPicPr>
                <p:cNvPr id="59" name="Picture 58">
                  <a:extLst>
                    <a:ext uri="{FF2B5EF4-FFF2-40B4-BE49-F238E27FC236}">
                      <a16:creationId xmlns:a16="http://schemas.microsoft.com/office/drawing/2014/main" xmlns="" id="{1E3BBFE4-83CD-4295-A512-6ACC4680E7E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36608" y="2069863"/>
                  <a:ext cx="528971" cy="661998"/>
                </a:xfrm>
                <a:prstGeom prst="rect">
                  <a:avLst/>
                </a:prstGeom>
              </p:spPr>
            </p:pic>
          </p:grpSp>
          <p:grpSp>
            <p:nvGrpSpPr>
              <p:cNvPr id="48" name="Group 47">
                <a:extLst>
                  <a:ext uri="{FF2B5EF4-FFF2-40B4-BE49-F238E27FC236}">
                    <a16:creationId xmlns:a16="http://schemas.microsoft.com/office/drawing/2014/main" xmlns="" id="{660D45ED-B3A8-4585-97CD-3FC449D5859A}"/>
                  </a:ext>
                </a:extLst>
              </p:cNvPr>
              <p:cNvGrpSpPr/>
              <p:nvPr/>
            </p:nvGrpSpPr>
            <p:grpSpPr>
              <a:xfrm>
                <a:off x="9687120" y="3157725"/>
                <a:ext cx="1854672" cy="1254975"/>
                <a:chOff x="9680357" y="3307956"/>
                <a:chExt cx="1891862" cy="1280140"/>
              </a:xfrm>
            </p:grpSpPr>
            <p:sp>
              <p:nvSpPr>
                <p:cNvPr id="49" name="TextBox 48">
                  <a:extLst>
                    <a:ext uri="{FF2B5EF4-FFF2-40B4-BE49-F238E27FC236}">
                      <a16:creationId xmlns:a16="http://schemas.microsoft.com/office/drawing/2014/main" xmlns="" id="{3EE777E9-9416-4AF3-8CE6-F9CBE1EDC735}"/>
                    </a:ext>
                  </a:extLst>
                </p:cNvPr>
                <p:cNvSpPr txBox="1"/>
                <p:nvPr/>
              </p:nvSpPr>
              <p:spPr>
                <a:xfrm>
                  <a:off x="9680357" y="3964808"/>
                  <a:ext cx="1891862" cy="623288"/>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Semibold" panose="020B0702040204020203" pitchFamily="34" charset="0"/>
                      <a:cs typeface="Segoe UI Semibold" panose="020B0702040204020203" pitchFamily="34" charset="0"/>
                    </a:rPr>
                    <a:t>VISUAL STUDIO FOR MAC</a:t>
                  </a:r>
                </a:p>
              </p:txBody>
            </p:sp>
            <p:pic>
              <p:nvPicPr>
                <p:cNvPr id="57" name="Picture 56">
                  <a:extLst>
                    <a:ext uri="{FF2B5EF4-FFF2-40B4-BE49-F238E27FC236}">
                      <a16:creationId xmlns:a16="http://schemas.microsoft.com/office/drawing/2014/main" xmlns="" id="{6C4C5653-BA79-49BB-AF34-9D60CE69020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7956"/>
                  <a:ext cx="1035246" cy="754724"/>
                </a:xfrm>
                <a:prstGeom prst="rect">
                  <a:avLst/>
                </a:prstGeom>
              </p:spPr>
            </p:pic>
          </p:grpSp>
        </p:grpSp>
        <p:pic>
          <p:nvPicPr>
            <p:cNvPr id="42" name="Shape 416">
              <a:extLst>
                <a:ext uri="{FF2B5EF4-FFF2-40B4-BE49-F238E27FC236}">
                  <a16:creationId xmlns:a16="http://schemas.microsoft.com/office/drawing/2014/main" xmlns="" id="{CA9ED1C3-EE0B-46E2-8317-110E5BAC0B14}"/>
                </a:ext>
              </a:extLst>
            </p:cNvPr>
            <p:cNvPicPr preferRelativeResize="0"/>
            <p:nvPr/>
          </p:nvPicPr>
          <p:blipFill>
            <a:blip r:embed="rId7">
              <a:alphaModFix/>
            </a:blip>
            <a:stretch>
              <a:fillRect/>
            </a:stretch>
          </p:blipFill>
          <p:spPr>
            <a:xfrm>
              <a:off x="9602980" y="4275303"/>
              <a:ext cx="634451" cy="554098"/>
            </a:xfrm>
            <a:prstGeom prst="rect">
              <a:avLst/>
            </a:prstGeom>
            <a:noFill/>
            <a:ln>
              <a:noFill/>
            </a:ln>
          </p:spPr>
        </p:pic>
      </p:grpSp>
      <p:grpSp>
        <p:nvGrpSpPr>
          <p:cNvPr id="7" name="Group 6">
            <a:extLst>
              <a:ext uri="{FF2B5EF4-FFF2-40B4-BE49-F238E27FC236}">
                <a16:creationId xmlns:a16="http://schemas.microsoft.com/office/drawing/2014/main" xmlns="" id="{2186FFA0-E5B5-4AF7-A320-C9535073F790}"/>
              </a:ext>
            </a:extLst>
          </p:cNvPr>
          <p:cNvGrpSpPr/>
          <p:nvPr/>
        </p:nvGrpSpPr>
        <p:grpSpPr>
          <a:xfrm>
            <a:off x="524899" y="1683299"/>
            <a:ext cx="1256082" cy="2075963"/>
            <a:chOff x="524899" y="1683299"/>
            <a:chExt cx="1256082" cy="2075963"/>
          </a:xfrm>
        </p:grpSpPr>
        <p:sp>
          <p:nvSpPr>
            <p:cNvPr id="36" name="Rectangle 35">
              <a:extLst>
                <a:ext uri="{FF2B5EF4-FFF2-40B4-BE49-F238E27FC236}">
                  <a16:creationId xmlns:a16="http://schemas.microsoft.com/office/drawing/2014/main" xmlns="" id="{59613743-259D-48D2-81DB-32D4C41AEFEC}"/>
                </a:ext>
              </a:extLst>
            </p:cNvPr>
            <p:cNvSpPr/>
            <p:nvPr/>
          </p:nvSpPr>
          <p:spPr bwMode="auto">
            <a:xfrm>
              <a:off x="524899" y="1683299"/>
              <a:ext cx="1250398" cy="207596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xmlns="" id="{C5876029-CCF1-4E08-9032-031E9B70A60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497" y="1756122"/>
              <a:ext cx="779562" cy="849589"/>
            </a:xfrm>
            <a:prstGeom prst="rect">
              <a:avLst/>
            </a:prstGeom>
          </p:spPr>
        </p:pic>
        <p:sp>
          <p:nvSpPr>
            <p:cNvPr id="51" name="TextBox 50">
              <a:extLst>
                <a:ext uri="{FF2B5EF4-FFF2-40B4-BE49-F238E27FC236}">
                  <a16:creationId xmlns:a16="http://schemas.microsoft.com/office/drawing/2014/main" xmlns="" id="{C29CD062-D24A-4352-858A-28D2B0E513C7}"/>
                </a:ext>
              </a:extLst>
            </p:cNvPr>
            <p:cNvSpPr txBox="1"/>
            <p:nvPr/>
          </p:nvSpPr>
          <p:spPr>
            <a:xfrm>
              <a:off x="529712" y="2677499"/>
              <a:ext cx="1251269"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DESKTOP</a:t>
              </a:r>
            </a:p>
          </p:txBody>
        </p:sp>
      </p:grpSp>
      <p:grpSp>
        <p:nvGrpSpPr>
          <p:cNvPr id="8" name="Group 7">
            <a:extLst>
              <a:ext uri="{FF2B5EF4-FFF2-40B4-BE49-F238E27FC236}">
                <a16:creationId xmlns:a16="http://schemas.microsoft.com/office/drawing/2014/main" xmlns=""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xmlns=""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a:extLst>
                <a:ext uri="{FF2B5EF4-FFF2-40B4-BE49-F238E27FC236}">
                  <a16:creationId xmlns:a16="http://schemas.microsoft.com/office/drawing/2014/main" xmlns="" id="{B5A882F9-C74B-4EA9-B745-829AB8418EA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xmlns=""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WEB</a:t>
              </a:r>
            </a:p>
          </p:txBody>
        </p:sp>
      </p:grpSp>
      <p:grpSp>
        <p:nvGrpSpPr>
          <p:cNvPr id="56" name="Group 55">
            <a:extLst>
              <a:ext uri="{FF2B5EF4-FFF2-40B4-BE49-F238E27FC236}">
                <a16:creationId xmlns:a16="http://schemas.microsoft.com/office/drawing/2014/main" xmlns=""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xmlns=""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7" name="Picture 66">
              <a:extLst>
                <a:ext uri="{FF2B5EF4-FFF2-40B4-BE49-F238E27FC236}">
                  <a16:creationId xmlns:a16="http://schemas.microsoft.com/office/drawing/2014/main" xmlns="" id="{CF116E44-5D20-4CEF-B373-368C5EF7B8A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xmlns=""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CLOUD</a:t>
              </a:r>
            </a:p>
          </p:txBody>
        </p:sp>
      </p:grpSp>
      <p:grpSp>
        <p:nvGrpSpPr>
          <p:cNvPr id="69" name="Group 68">
            <a:extLst>
              <a:ext uri="{FF2B5EF4-FFF2-40B4-BE49-F238E27FC236}">
                <a16:creationId xmlns:a16="http://schemas.microsoft.com/office/drawing/2014/main" xmlns="" id="{70412CE5-D295-4B57-B5FE-59B97DADA428}"/>
              </a:ext>
            </a:extLst>
          </p:cNvPr>
          <p:cNvGrpSpPr/>
          <p:nvPr/>
        </p:nvGrpSpPr>
        <p:grpSpPr>
          <a:xfrm>
            <a:off x="4250411" y="1683300"/>
            <a:ext cx="1265008" cy="2075960"/>
            <a:chOff x="5309860" y="1899137"/>
            <a:chExt cx="1684127" cy="2597403"/>
          </a:xfrm>
        </p:grpSpPr>
        <p:sp>
          <p:nvSpPr>
            <p:cNvPr id="70" name="Rectangle 69">
              <a:extLst>
                <a:ext uri="{FF2B5EF4-FFF2-40B4-BE49-F238E27FC236}">
                  <a16:creationId xmlns:a16="http://schemas.microsoft.com/office/drawing/2014/main" xmlns="" id="{94D23332-5CB4-47E5-84F9-B19F9E90C0F7}"/>
                </a:ext>
              </a:extLst>
            </p:cNvPr>
            <p:cNvSpPr/>
            <p:nvPr/>
          </p:nvSpPr>
          <p:spPr bwMode="auto">
            <a:xfrm>
              <a:off x="5329311" y="1899137"/>
              <a:ext cx="1664676" cy="2597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1" name="Picture 70">
              <a:extLst>
                <a:ext uri="{FF2B5EF4-FFF2-40B4-BE49-F238E27FC236}">
                  <a16:creationId xmlns:a16="http://schemas.microsoft.com/office/drawing/2014/main" xmlns="" id="{5B056F02-3C52-4132-BC71-7042F976935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72" name="TextBox 71">
              <a:extLst>
                <a:ext uri="{FF2B5EF4-FFF2-40B4-BE49-F238E27FC236}">
                  <a16:creationId xmlns:a16="http://schemas.microsoft.com/office/drawing/2014/main" xmlns="" id="{9BD40E6E-DBF8-4A45-8364-33C179C73747}"/>
                </a:ext>
              </a:extLst>
            </p:cNvPr>
            <p:cNvSpPr txBox="1"/>
            <p:nvPr/>
          </p:nvSpPr>
          <p:spPr>
            <a:xfrm>
              <a:off x="5309860"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MOBILE</a:t>
              </a:r>
            </a:p>
          </p:txBody>
        </p:sp>
      </p:grpSp>
      <p:grpSp>
        <p:nvGrpSpPr>
          <p:cNvPr id="73" name="Group 72">
            <a:extLst>
              <a:ext uri="{FF2B5EF4-FFF2-40B4-BE49-F238E27FC236}">
                <a16:creationId xmlns:a16="http://schemas.microsoft.com/office/drawing/2014/main" xmlns="" id="{23A90A75-B43C-43CF-B447-C771D99483E1}"/>
              </a:ext>
            </a:extLst>
          </p:cNvPr>
          <p:cNvGrpSpPr/>
          <p:nvPr/>
        </p:nvGrpSpPr>
        <p:grpSpPr>
          <a:xfrm>
            <a:off x="5494544" y="1683299"/>
            <a:ext cx="1271482" cy="2075960"/>
            <a:chOff x="6965136" y="1899137"/>
            <a:chExt cx="1692746" cy="2597403"/>
          </a:xfrm>
        </p:grpSpPr>
        <p:sp>
          <p:nvSpPr>
            <p:cNvPr id="74" name="Rectangle 73">
              <a:extLst>
                <a:ext uri="{FF2B5EF4-FFF2-40B4-BE49-F238E27FC236}">
                  <a16:creationId xmlns:a16="http://schemas.microsoft.com/office/drawing/2014/main" xmlns="" id="{437578EA-2C96-4A1F-A9DB-37215A406649}"/>
                </a:ext>
              </a:extLst>
            </p:cNvPr>
            <p:cNvSpPr/>
            <p:nvPr/>
          </p:nvSpPr>
          <p:spPr bwMode="auto">
            <a:xfrm>
              <a:off x="6993205" y="1899137"/>
              <a:ext cx="1664677" cy="2597403"/>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5" name="Picture 74">
              <a:extLst>
                <a:ext uri="{FF2B5EF4-FFF2-40B4-BE49-F238E27FC236}">
                  <a16:creationId xmlns:a16="http://schemas.microsoft.com/office/drawing/2014/main" xmlns="" id="{DACDF4D9-60FA-496D-9F40-28C040467BD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76" name="TextBox 75">
              <a:extLst>
                <a:ext uri="{FF2B5EF4-FFF2-40B4-BE49-F238E27FC236}">
                  <a16:creationId xmlns:a16="http://schemas.microsoft.com/office/drawing/2014/main" xmlns="" id="{F04F433F-874A-4816-8A9D-DC8E6FF0041A}"/>
                </a:ext>
              </a:extLst>
            </p:cNvPr>
            <p:cNvSpPr txBox="1"/>
            <p:nvPr/>
          </p:nvSpPr>
          <p:spPr>
            <a:xfrm>
              <a:off x="6965136"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GAMING</a:t>
              </a:r>
            </a:p>
          </p:txBody>
        </p:sp>
      </p:grpSp>
      <p:grpSp>
        <p:nvGrpSpPr>
          <p:cNvPr id="77" name="Group 76">
            <a:extLst>
              <a:ext uri="{FF2B5EF4-FFF2-40B4-BE49-F238E27FC236}">
                <a16:creationId xmlns:a16="http://schemas.microsoft.com/office/drawing/2014/main" xmlns=""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xmlns=""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a:extLst>
                <a:ext uri="{FF2B5EF4-FFF2-40B4-BE49-F238E27FC236}">
                  <a16:creationId xmlns:a16="http://schemas.microsoft.com/office/drawing/2014/main" xmlns="" id="{B36388E8-0BF6-4A9B-AE51-94F2AAF6925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xmlns=""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IoT</a:t>
              </a:r>
            </a:p>
          </p:txBody>
        </p:sp>
      </p:grpSp>
      <p:grpSp>
        <p:nvGrpSpPr>
          <p:cNvPr id="81" name="Group 80">
            <a:extLst>
              <a:ext uri="{FF2B5EF4-FFF2-40B4-BE49-F238E27FC236}">
                <a16:creationId xmlns:a16="http://schemas.microsoft.com/office/drawing/2014/main" xmlns="" id="{1D15C79E-B654-402A-9083-E917EC5AF3BF}"/>
              </a:ext>
            </a:extLst>
          </p:cNvPr>
          <p:cNvGrpSpPr/>
          <p:nvPr/>
        </p:nvGrpSpPr>
        <p:grpSpPr>
          <a:xfrm>
            <a:off x="7976477" y="1683299"/>
            <a:ext cx="1284431" cy="2075960"/>
            <a:chOff x="10275688" y="1899137"/>
            <a:chExt cx="1709986" cy="2597403"/>
          </a:xfrm>
        </p:grpSpPr>
        <p:sp>
          <p:nvSpPr>
            <p:cNvPr id="82" name="Rectangle 81">
              <a:extLst>
                <a:ext uri="{FF2B5EF4-FFF2-40B4-BE49-F238E27FC236}">
                  <a16:creationId xmlns:a16="http://schemas.microsoft.com/office/drawing/2014/main" xmlns="" id="{AFB452F1-EA1E-4516-ACA0-A8F4C3CBDA19}"/>
                </a:ext>
              </a:extLst>
            </p:cNvPr>
            <p:cNvSpPr/>
            <p:nvPr/>
          </p:nvSpPr>
          <p:spPr bwMode="auto">
            <a:xfrm>
              <a:off x="10320997" y="1899137"/>
              <a:ext cx="1664677" cy="2597403"/>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3" name="Picture 82">
              <a:extLst>
                <a:ext uri="{FF2B5EF4-FFF2-40B4-BE49-F238E27FC236}">
                  <a16:creationId xmlns:a16="http://schemas.microsoft.com/office/drawing/2014/main" xmlns="" id="{8D7E4B8A-9B8E-45B4-BE9D-7A26A0597D2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84" name="TextBox 83">
              <a:extLst>
                <a:ext uri="{FF2B5EF4-FFF2-40B4-BE49-F238E27FC236}">
                  <a16:creationId xmlns:a16="http://schemas.microsoft.com/office/drawing/2014/main" xmlns="" id="{2D4ACADA-BCA3-42F7-9644-31D2ACA5B3BB}"/>
                </a:ext>
              </a:extLst>
            </p:cNvPr>
            <p:cNvSpPr txBox="1"/>
            <p:nvPr/>
          </p:nvSpPr>
          <p:spPr>
            <a:xfrm>
              <a:off x="10275688" y="3143061"/>
              <a:ext cx="1665837" cy="180049"/>
            </a:xfrm>
            <a:prstGeom prst="rect">
              <a:avLst/>
            </a:prstGeom>
            <a:noFill/>
          </p:spPr>
          <p:txBody>
            <a:bodyPr wrap="square" lIns="0" tIns="0" rIns="0" bIns="0" rtlCol="0">
              <a:spAutoFit/>
            </a:bodyPr>
            <a:lstStyle/>
            <a:p>
              <a:pPr algn="ctr">
                <a:lnSpc>
                  <a:spcPct val="90000"/>
                </a:lnSpc>
                <a:spcAft>
                  <a:spcPts val="600"/>
                </a:spcAft>
              </a:pPr>
              <a:r>
                <a:rPr lang="en-US" sz="1300" dirty="0">
                  <a:solidFill>
                    <a:schemeClr val="bg1"/>
                  </a:solidFill>
                  <a:latin typeface="Segoe UI Semibold" panose="020B0702040204020203" pitchFamily="34" charset="0"/>
                </a:rPr>
                <a:t>AI</a:t>
              </a:r>
            </a:p>
          </p:txBody>
        </p:sp>
      </p:grpSp>
      <p:sp>
        <p:nvSpPr>
          <p:cNvPr id="9" name="Rectangle 8"/>
          <p:cNvSpPr/>
          <p:nvPr/>
        </p:nvSpPr>
        <p:spPr bwMode="auto">
          <a:xfrm>
            <a:off x="9987379" y="2281553"/>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39118" y="2286609"/>
            <a:ext cx="718429" cy="718429"/>
          </a:xfrm>
          <a:prstGeom prst="rect">
            <a:avLst/>
          </a:prstGeom>
        </p:spPr>
      </p:pic>
      <p:sp>
        <p:nvSpPr>
          <p:cNvPr id="63" name="Rectangle 62"/>
          <p:cNvSpPr/>
          <p:nvPr/>
        </p:nvSpPr>
        <p:spPr bwMode="auto">
          <a:xfrm>
            <a:off x="10075803" y="4208109"/>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9603322" y="3284557"/>
            <a:ext cx="849007" cy="68037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152348" y="4225251"/>
            <a:ext cx="663234" cy="663234"/>
          </a:xfrm>
          <a:prstGeom prst="rect">
            <a:avLst/>
          </a:prstGeom>
        </p:spPr>
      </p:pic>
      <p:pic>
        <p:nvPicPr>
          <p:cNvPr id="65" name="Picture 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066135" y="3204155"/>
            <a:ext cx="797116" cy="797116"/>
          </a:xfrm>
          <a:prstGeom prst="rect">
            <a:avLst/>
          </a:prstGeom>
        </p:spPr>
      </p:pic>
    </p:spTree>
    <p:extLst>
      <p:ext uri="{BB962C8B-B14F-4D97-AF65-F5344CB8AC3E}">
        <p14:creationId xmlns:p14="http://schemas.microsoft.com/office/powerpoint/2010/main" val="3157205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56" name="Title 1"/>
          <p:cNvSpPr txBox="1">
            <a:spLocks/>
          </p:cNvSpPr>
          <p:nvPr/>
        </p:nvSpPr>
        <p:spPr>
          <a:xfrm>
            <a:off x="456103" y="-97972"/>
            <a:ext cx="1127979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lang="en-US" sz="4400" dirty="0">
                <a:gradFill>
                  <a:gsLst>
                    <a:gs pos="0">
                      <a:srgbClr val="FFFFFF"/>
                    </a:gs>
                    <a:gs pos="100000">
                      <a:srgbClr val="FFFFFF"/>
                    </a:gs>
                  </a:gsLst>
                  <a:lin ang="5400000" scaled="1"/>
                </a:gradFill>
                <a:latin typeface="Segoe UI Light"/>
              </a:rPr>
              <a:t>You can write code with many .NET languages</a:t>
            </a:r>
            <a:endParaRPr kumimoji="0" lang="en-US" sz="4400" b="0" i="0" u="none" strike="noStrike" kern="1200" cap="none" spc="-100" normalizeH="0" baseline="0" noProof="0" dirty="0">
              <a:ln w="3175">
                <a:noFill/>
              </a:ln>
              <a:gradFill>
                <a:gsLst>
                  <a:gs pos="0">
                    <a:srgbClr val="FFFFFF"/>
                  </a:gs>
                  <a:gs pos="100000">
                    <a:srgbClr val="FFFFFF"/>
                  </a:gs>
                </a:gsLst>
                <a:lin ang="5400000" scaled="1"/>
              </a:gradFill>
              <a:effectLst/>
              <a:uLnTx/>
              <a:uFillTx/>
              <a:latin typeface="Segoe UI Light"/>
              <a:ea typeface="+mn-ea"/>
              <a:cs typeface="Segoe UI" pitchFamily="34" charset="0"/>
            </a:endParaRPr>
          </a:p>
        </p:txBody>
      </p:sp>
      <p:grpSp>
        <p:nvGrpSpPr>
          <p:cNvPr id="18" name="Group 17">
            <a:extLst>
              <a:ext uri="{FF2B5EF4-FFF2-40B4-BE49-F238E27FC236}">
                <a16:creationId xmlns:a16="http://schemas.microsoft.com/office/drawing/2014/main" xmlns="" id="{90166FE6-E5D6-4791-977A-DEC2DF737C3A}"/>
              </a:ext>
            </a:extLst>
          </p:cNvPr>
          <p:cNvGrpSpPr/>
          <p:nvPr/>
        </p:nvGrpSpPr>
        <p:grpSpPr>
          <a:xfrm>
            <a:off x="369403" y="1194045"/>
            <a:ext cx="11541160" cy="1865764"/>
            <a:chOff x="369403" y="1194045"/>
            <a:chExt cx="11541160" cy="1865764"/>
          </a:xfrm>
        </p:grpSpPr>
        <p:grpSp>
          <p:nvGrpSpPr>
            <p:cNvPr id="3" name="Group 2">
              <a:extLst>
                <a:ext uri="{FF2B5EF4-FFF2-40B4-BE49-F238E27FC236}">
                  <a16:creationId xmlns:a16="http://schemas.microsoft.com/office/drawing/2014/main" xmlns="" id="{6147E043-1652-47E7-B6FC-6A181D27C99E}"/>
                </a:ext>
              </a:extLst>
            </p:cNvPr>
            <p:cNvGrpSpPr/>
            <p:nvPr/>
          </p:nvGrpSpPr>
          <p:grpSpPr>
            <a:xfrm>
              <a:off x="369403" y="1299531"/>
              <a:ext cx="11114036" cy="1618905"/>
              <a:chOff x="369403" y="1299531"/>
              <a:chExt cx="11114036" cy="1618905"/>
            </a:xfrm>
          </p:grpSpPr>
          <p:grpSp>
            <p:nvGrpSpPr>
              <p:cNvPr id="7" name="Group 6">
                <a:extLst>
                  <a:ext uri="{FF2B5EF4-FFF2-40B4-BE49-F238E27FC236}">
                    <a16:creationId xmlns:a16="http://schemas.microsoft.com/office/drawing/2014/main" xmlns="" id="{876A648A-0542-4B03-8727-E8D06756CBE4}"/>
                  </a:ext>
                </a:extLst>
              </p:cNvPr>
              <p:cNvGrpSpPr/>
              <p:nvPr/>
            </p:nvGrpSpPr>
            <p:grpSpPr>
              <a:xfrm>
                <a:off x="369403" y="1382656"/>
                <a:ext cx="11114036" cy="1463084"/>
                <a:chOff x="369403" y="1382656"/>
                <a:chExt cx="5634034" cy="1463084"/>
              </a:xfrm>
            </p:grpSpPr>
            <p:sp>
              <p:nvSpPr>
                <p:cNvPr id="37" name="Rectangle 36">
                  <a:extLst>
                    <a:ext uri="{FF2B5EF4-FFF2-40B4-BE49-F238E27FC236}">
                      <a16:creationId xmlns:a16="http://schemas.microsoft.com/office/drawing/2014/main" xmlns="" id="{6ACBAA18-68B3-4098-917C-995DA3E9126B}"/>
                    </a:ext>
                  </a:extLst>
                </p:cNvPr>
                <p:cNvSpPr/>
                <p:nvPr/>
              </p:nvSpPr>
              <p:spPr bwMode="auto">
                <a:xfrm>
                  <a:off x="369403" y="1382656"/>
                  <a:ext cx="1400513" cy="1463084"/>
                </a:xfrm>
                <a:prstGeom prst="rect">
                  <a:avLst/>
                </a:prstGeom>
                <a:solidFill>
                  <a:srgbClr val="D83B01"/>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 (c-sharp)</a:t>
                  </a:r>
                </a:p>
              </p:txBody>
            </p:sp>
            <p:sp>
              <p:nvSpPr>
                <p:cNvPr id="24" name="Rectangle 23">
                  <a:extLst>
                    <a:ext uri="{FF2B5EF4-FFF2-40B4-BE49-F238E27FC236}">
                      <a16:creationId xmlns:a16="http://schemas.microsoft.com/office/drawing/2014/main" xmlns="" id="{A9957D5C-6FD9-4B1D-9AD0-1C744988978E}"/>
                    </a:ext>
                  </a:extLst>
                </p:cNvPr>
                <p:cNvSpPr/>
                <p:nvPr/>
              </p:nvSpPr>
              <p:spPr bwMode="auto">
                <a:xfrm>
                  <a:off x="1769916" y="1382656"/>
                  <a:ext cx="4233521" cy="1463084"/>
                </a:xfrm>
                <a:prstGeom prst="rect">
                  <a:avLst/>
                </a:prstGeom>
                <a:solidFill>
                  <a:srgbClr val="D83B01">
                    <a:alpha val="75000"/>
                  </a:srgb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sp>
            <p:nvSpPr>
              <p:cNvPr id="2" name="TextBox 1">
                <a:extLst>
                  <a:ext uri="{FF2B5EF4-FFF2-40B4-BE49-F238E27FC236}">
                    <a16:creationId xmlns:a16="http://schemas.microsoft.com/office/drawing/2014/main" xmlns="" id="{922EA76C-97C2-4E9F-8936-88D8F42F307F}"/>
                  </a:ext>
                </a:extLst>
              </p:cNvPr>
              <p:cNvSpPr txBox="1"/>
              <p:nvPr/>
            </p:nvSpPr>
            <p:spPr>
              <a:xfrm>
                <a:off x="3132140" y="1299531"/>
                <a:ext cx="5927719" cy="161890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C# is a simple, modern, object-oriented, and type-safe programming language</a:t>
                </a:r>
              </a:p>
              <a:p>
                <a:pPr marL="342900" indent="-342900">
                  <a:lnSpc>
                    <a:spcPct val="90000"/>
                  </a:lnSpc>
                  <a:spcAft>
                    <a:spcPts val="600"/>
                  </a:spcAft>
                  <a:buFont typeface="Arial" panose="020B0604020202020204" pitchFamily="34" charset="0"/>
                  <a:buChar char="•"/>
                </a:pPr>
                <a:r>
                  <a:rPr lang="en-US" dirty="0">
                    <a:solidFill>
                      <a:schemeClr val="bg1"/>
                    </a:solidFill>
                  </a:rPr>
                  <a:t>Its roots in the C family of languages makes C# immediately familiar to C, C++, Java, and JavaScript programmers</a:t>
                </a:r>
                <a:endParaRPr lang="en-US" sz="2400" dirty="0">
                  <a:solidFill>
                    <a:schemeClr val="bg1"/>
                  </a:solidFill>
                </a:endParaRPr>
              </a:p>
            </p:txBody>
          </p:sp>
        </p:grpSp>
        <p:pic>
          <p:nvPicPr>
            <p:cNvPr id="16" name="Picture 15">
              <a:extLst>
                <a:ext uri="{FF2B5EF4-FFF2-40B4-BE49-F238E27FC236}">
                  <a16:creationId xmlns:a16="http://schemas.microsoft.com/office/drawing/2014/main" xmlns="" id="{9916D177-918F-43C3-A6CE-6209E570176D}"/>
                </a:ext>
              </a:extLst>
            </p:cNvPr>
            <p:cNvPicPr>
              <a:picLocks noChangeAspect="1"/>
            </p:cNvPicPr>
            <p:nvPr/>
          </p:nvPicPr>
          <p:blipFill>
            <a:blip r:embed="rId3"/>
            <a:stretch>
              <a:fillRect/>
            </a:stretch>
          </p:blipFill>
          <p:spPr>
            <a:xfrm>
              <a:off x="9030797" y="1194045"/>
              <a:ext cx="2879766" cy="1865764"/>
            </a:xfrm>
            <a:prstGeom prst="rect">
              <a:avLst/>
            </a:prstGeom>
          </p:spPr>
        </p:pic>
      </p:grpSp>
      <p:grpSp>
        <p:nvGrpSpPr>
          <p:cNvPr id="19" name="Group 18">
            <a:extLst>
              <a:ext uri="{FF2B5EF4-FFF2-40B4-BE49-F238E27FC236}">
                <a16:creationId xmlns:a16="http://schemas.microsoft.com/office/drawing/2014/main" xmlns="" id="{5067B48D-6C52-4377-B202-04167F665A29}"/>
              </a:ext>
            </a:extLst>
          </p:cNvPr>
          <p:cNvGrpSpPr/>
          <p:nvPr/>
        </p:nvGrpSpPr>
        <p:grpSpPr>
          <a:xfrm>
            <a:off x="369403" y="3197619"/>
            <a:ext cx="11641133" cy="1813754"/>
            <a:chOff x="369403" y="3197619"/>
            <a:chExt cx="11641133" cy="1813754"/>
          </a:xfrm>
        </p:grpSpPr>
        <p:grpSp>
          <p:nvGrpSpPr>
            <p:cNvPr id="17" name="Group 16">
              <a:extLst>
                <a:ext uri="{FF2B5EF4-FFF2-40B4-BE49-F238E27FC236}">
                  <a16:creationId xmlns:a16="http://schemas.microsoft.com/office/drawing/2014/main" xmlns="" id="{2D0D66B8-A622-4C78-A412-C6C1E7F8B84E}"/>
                </a:ext>
              </a:extLst>
            </p:cNvPr>
            <p:cNvGrpSpPr/>
            <p:nvPr/>
          </p:nvGrpSpPr>
          <p:grpSpPr>
            <a:xfrm>
              <a:off x="369403" y="3330305"/>
              <a:ext cx="11114036" cy="1469745"/>
              <a:chOff x="369403" y="3330305"/>
              <a:chExt cx="11114036" cy="1469745"/>
            </a:xfrm>
          </p:grpSpPr>
          <p:grpSp>
            <p:nvGrpSpPr>
              <p:cNvPr id="8" name="Group 7">
                <a:extLst>
                  <a:ext uri="{FF2B5EF4-FFF2-40B4-BE49-F238E27FC236}">
                    <a16:creationId xmlns:a16="http://schemas.microsoft.com/office/drawing/2014/main" xmlns="" id="{48E623C9-E5A6-4882-B9D7-AFD6B438B59A}"/>
                  </a:ext>
                </a:extLst>
              </p:cNvPr>
              <p:cNvGrpSpPr/>
              <p:nvPr/>
            </p:nvGrpSpPr>
            <p:grpSpPr>
              <a:xfrm>
                <a:off x="369403" y="3336966"/>
                <a:ext cx="11114036" cy="1463084"/>
                <a:chOff x="369403" y="3336966"/>
                <a:chExt cx="5634034" cy="1463084"/>
              </a:xfrm>
            </p:grpSpPr>
            <p:sp>
              <p:nvSpPr>
                <p:cNvPr id="39" name="Rectangle 38">
                  <a:extLst>
                    <a:ext uri="{FF2B5EF4-FFF2-40B4-BE49-F238E27FC236}">
                      <a16:creationId xmlns:a16="http://schemas.microsoft.com/office/drawing/2014/main" xmlns="" id="{772126AD-6EF5-4CC0-8F13-681AD1D3B7DE}"/>
                    </a:ext>
                  </a:extLst>
                </p:cNvPr>
                <p:cNvSpPr/>
                <p:nvPr/>
              </p:nvSpPr>
              <p:spPr bwMode="auto">
                <a:xfrm>
                  <a:off x="369403" y="3336966"/>
                  <a:ext cx="1400513" cy="1463084"/>
                </a:xfrm>
                <a:prstGeom prst="rect">
                  <a:avLst/>
                </a:prstGeom>
                <a:solidFill>
                  <a:srgbClr val="00B0F0"/>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 (f-sharp)</a:t>
                  </a:r>
                </a:p>
              </p:txBody>
            </p:sp>
            <p:sp>
              <p:nvSpPr>
                <p:cNvPr id="23" name="Rectangle 22">
                  <a:extLst>
                    <a:ext uri="{FF2B5EF4-FFF2-40B4-BE49-F238E27FC236}">
                      <a16:creationId xmlns:a16="http://schemas.microsoft.com/office/drawing/2014/main" xmlns="" id="{0AAA438B-C66F-4495-9285-36A554A92F23}"/>
                    </a:ext>
                  </a:extLst>
                </p:cNvPr>
                <p:cNvSpPr/>
                <p:nvPr/>
              </p:nvSpPr>
              <p:spPr bwMode="auto">
                <a:xfrm>
                  <a:off x="1769916" y="3336966"/>
                  <a:ext cx="4233521" cy="1463084"/>
                </a:xfrm>
                <a:prstGeom prst="rect">
                  <a:avLst/>
                </a:prstGeom>
                <a:solidFill>
                  <a:srgbClr val="00B0F0">
                    <a:alpha val="75000"/>
                  </a:srgb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sp>
            <p:nvSpPr>
              <p:cNvPr id="30" name="TextBox 29">
                <a:extLst>
                  <a:ext uri="{FF2B5EF4-FFF2-40B4-BE49-F238E27FC236}">
                    <a16:creationId xmlns:a16="http://schemas.microsoft.com/office/drawing/2014/main" xmlns="" id="{83D34490-8657-443B-BB3F-9F9D127748A4}"/>
                  </a:ext>
                </a:extLst>
              </p:cNvPr>
              <p:cNvSpPr txBox="1"/>
              <p:nvPr/>
            </p:nvSpPr>
            <p:spPr>
              <a:xfrm>
                <a:off x="3132139" y="3330305"/>
                <a:ext cx="5927719" cy="13696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F# is a cross-platform, open-source, functional programming language for .NET</a:t>
                </a:r>
              </a:p>
              <a:p>
                <a:pPr marL="342900" indent="-342900">
                  <a:lnSpc>
                    <a:spcPct val="90000"/>
                  </a:lnSpc>
                  <a:spcAft>
                    <a:spcPts val="600"/>
                  </a:spcAft>
                  <a:buFont typeface="Arial" panose="020B0604020202020204" pitchFamily="34" charset="0"/>
                  <a:buChar char="•"/>
                </a:pPr>
                <a:r>
                  <a:rPr lang="en-US" dirty="0">
                    <a:solidFill>
                      <a:schemeClr val="bg1"/>
                    </a:solidFill>
                  </a:rPr>
                  <a:t>It also includes object-oriented and imperative programming</a:t>
                </a:r>
                <a:endParaRPr lang="en-US" sz="2400" dirty="0">
                  <a:solidFill>
                    <a:schemeClr val="bg1"/>
                  </a:solidFill>
                </a:endParaRPr>
              </a:p>
            </p:txBody>
          </p:sp>
        </p:grpSp>
        <p:pic>
          <p:nvPicPr>
            <p:cNvPr id="14" name="Picture 13">
              <a:extLst>
                <a:ext uri="{FF2B5EF4-FFF2-40B4-BE49-F238E27FC236}">
                  <a16:creationId xmlns:a16="http://schemas.microsoft.com/office/drawing/2014/main" xmlns="" id="{34D213F8-2C9D-48CC-98A4-90A2976ECD17}"/>
                </a:ext>
              </a:extLst>
            </p:cNvPr>
            <p:cNvPicPr>
              <a:picLocks noChangeAspect="1"/>
            </p:cNvPicPr>
            <p:nvPr/>
          </p:nvPicPr>
          <p:blipFill>
            <a:blip r:embed="rId4"/>
            <a:stretch>
              <a:fillRect/>
            </a:stretch>
          </p:blipFill>
          <p:spPr>
            <a:xfrm>
              <a:off x="9030797" y="3197619"/>
              <a:ext cx="2979739" cy="1813754"/>
            </a:xfrm>
            <a:prstGeom prst="rect">
              <a:avLst/>
            </a:prstGeom>
          </p:spPr>
        </p:pic>
      </p:grpSp>
      <p:grpSp>
        <p:nvGrpSpPr>
          <p:cNvPr id="20" name="Group 19">
            <a:extLst>
              <a:ext uri="{FF2B5EF4-FFF2-40B4-BE49-F238E27FC236}">
                <a16:creationId xmlns:a16="http://schemas.microsoft.com/office/drawing/2014/main" xmlns="" id="{E6657114-B013-462C-9917-DA1722707031}"/>
              </a:ext>
            </a:extLst>
          </p:cNvPr>
          <p:cNvGrpSpPr/>
          <p:nvPr/>
        </p:nvGrpSpPr>
        <p:grpSpPr>
          <a:xfrm>
            <a:off x="369403" y="5150720"/>
            <a:ext cx="11424132" cy="1657643"/>
            <a:chOff x="369403" y="5150720"/>
            <a:chExt cx="11424132" cy="1657643"/>
          </a:xfrm>
        </p:grpSpPr>
        <p:grpSp>
          <p:nvGrpSpPr>
            <p:cNvPr id="9" name="Group 8">
              <a:extLst>
                <a:ext uri="{FF2B5EF4-FFF2-40B4-BE49-F238E27FC236}">
                  <a16:creationId xmlns:a16="http://schemas.microsoft.com/office/drawing/2014/main" xmlns="" id="{DEFCD52E-880B-4F98-B133-30178F2839E5}"/>
                </a:ext>
              </a:extLst>
            </p:cNvPr>
            <p:cNvGrpSpPr/>
            <p:nvPr/>
          </p:nvGrpSpPr>
          <p:grpSpPr>
            <a:xfrm>
              <a:off x="369403" y="5291276"/>
              <a:ext cx="11114036" cy="1463084"/>
              <a:chOff x="369403" y="5291276"/>
              <a:chExt cx="5634032" cy="1463084"/>
            </a:xfrm>
          </p:grpSpPr>
          <p:sp>
            <p:nvSpPr>
              <p:cNvPr id="40" name="Rectangle 39">
                <a:extLst>
                  <a:ext uri="{FF2B5EF4-FFF2-40B4-BE49-F238E27FC236}">
                    <a16:creationId xmlns:a16="http://schemas.microsoft.com/office/drawing/2014/main" xmlns="" id="{4DFF6D06-6882-42DD-848B-FD40B83AE8FB}"/>
                  </a:ext>
                </a:extLst>
              </p:cNvPr>
              <p:cNvSpPr/>
              <p:nvPr/>
            </p:nvSpPr>
            <p:spPr bwMode="auto">
              <a:xfrm>
                <a:off x="369403" y="5291276"/>
                <a:ext cx="1400513" cy="1463084"/>
              </a:xfrm>
              <a:prstGeom prst="rect">
                <a:avLst/>
              </a:prstGeom>
              <a:solidFill>
                <a:schemeClr val="accent3"/>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Visual Basic</a:t>
                </a:r>
              </a:p>
            </p:txBody>
          </p:sp>
          <p:sp>
            <p:nvSpPr>
              <p:cNvPr id="25" name="Rectangle 24">
                <a:extLst>
                  <a:ext uri="{FF2B5EF4-FFF2-40B4-BE49-F238E27FC236}">
                    <a16:creationId xmlns:a16="http://schemas.microsoft.com/office/drawing/2014/main" xmlns="" id="{526C1B01-5867-44AD-A44D-C812741F0641}"/>
                  </a:ext>
                </a:extLst>
              </p:cNvPr>
              <p:cNvSpPr/>
              <p:nvPr/>
            </p:nvSpPr>
            <p:spPr bwMode="auto">
              <a:xfrm>
                <a:off x="1769916" y="5291276"/>
                <a:ext cx="4233519" cy="1463084"/>
              </a:xfrm>
              <a:prstGeom prst="rect">
                <a:avLst/>
              </a:prstGeom>
              <a:solidFill>
                <a:schemeClr val="accent3">
                  <a:alpha val="75000"/>
                </a:schemeClr>
              </a:solidFill>
              <a:ln w="25400" cap="flat" cmpd="sng" algn="ctr">
                <a:noFill/>
                <a:prstDash val="solid"/>
                <a:headEnd type="none" w="med" len="med"/>
                <a:tailEnd type="none" w="med" len="med"/>
              </a:ln>
              <a:effectLst/>
            </p:spPr>
            <p:txBody>
              <a:bodyPr vert="horz" wrap="square" lIns="119523" tIns="191209" rIns="119523" bIns="191209" numCol="1" rtlCol="0" anchor="ctr" anchorCtr="0" compatLnSpc="1">
                <a:prstTxWarp prst="textNoShape">
                  <a:avLst/>
                </a:prstTxWarp>
              </a:bodyPr>
              <a:lstStyle/>
              <a:p>
                <a:pPr marL="0" marR="0" lvl="0" indent="0" algn="ctr" defTabSz="895998"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grpSp>
        <p:pic>
          <p:nvPicPr>
            <p:cNvPr id="15" name="Picture 14">
              <a:extLst>
                <a:ext uri="{FF2B5EF4-FFF2-40B4-BE49-F238E27FC236}">
                  <a16:creationId xmlns:a16="http://schemas.microsoft.com/office/drawing/2014/main" xmlns="" id="{11D9C180-352E-4BFF-995D-7A79C4972268}"/>
                </a:ext>
              </a:extLst>
            </p:cNvPr>
            <p:cNvPicPr>
              <a:picLocks noChangeAspect="1"/>
            </p:cNvPicPr>
            <p:nvPr/>
          </p:nvPicPr>
          <p:blipFill>
            <a:blip r:embed="rId5"/>
            <a:stretch>
              <a:fillRect/>
            </a:stretch>
          </p:blipFill>
          <p:spPr>
            <a:xfrm>
              <a:off x="9030797" y="5150720"/>
              <a:ext cx="2762738" cy="1657643"/>
            </a:xfrm>
            <a:prstGeom prst="rect">
              <a:avLst/>
            </a:prstGeom>
          </p:spPr>
        </p:pic>
        <p:sp>
          <p:nvSpPr>
            <p:cNvPr id="34" name="TextBox 33">
              <a:extLst>
                <a:ext uri="{FF2B5EF4-FFF2-40B4-BE49-F238E27FC236}">
                  <a16:creationId xmlns:a16="http://schemas.microsoft.com/office/drawing/2014/main" xmlns="" id="{41DFC737-8E24-4307-A8E1-05139BBD2DAF}"/>
                </a:ext>
              </a:extLst>
            </p:cNvPr>
            <p:cNvSpPr txBox="1"/>
            <p:nvPr/>
          </p:nvSpPr>
          <p:spPr>
            <a:xfrm>
              <a:off x="3153913" y="5291276"/>
              <a:ext cx="5927719" cy="10433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solidFill>
                    <a:schemeClr val="bg1"/>
                  </a:solidFill>
                </a:rPr>
                <a:t>Visual Basic is an approachable language with a simple syntax for building type-safe, object-oriented apps</a:t>
              </a:r>
              <a:endParaRPr lang="en-US" sz="2400" dirty="0">
                <a:solidFill>
                  <a:schemeClr val="bg1"/>
                </a:solidFill>
              </a:endParaRPr>
            </a:p>
          </p:txBody>
        </p:sp>
      </p:grpSp>
    </p:spTree>
    <p:extLst>
      <p:ext uri="{BB962C8B-B14F-4D97-AF65-F5344CB8AC3E}">
        <p14:creationId xmlns:p14="http://schemas.microsoft.com/office/powerpoint/2010/main" val="349376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Growth</a:t>
            </a:r>
            <a:endParaRPr lang="en-US" dirty="0"/>
          </a:p>
        </p:txBody>
      </p:sp>
      <p:sp>
        <p:nvSpPr>
          <p:cNvPr id="3" name="Text Placeholder 2"/>
          <p:cNvSpPr>
            <a:spLocks noGrp="1"/>
          </p:cNvSpPr>
          <p:nvPr>
            <p:ph type="body" sz="quarter" idx="10"/>
          </p:nvPr>
        </p:nvSpPr>
        <p:spPr/>
        <p:txBody>
          <a:bodyPr/>
          <a:lstStyle/>
          <a:p>
            <a:endParaRPr lang="en-US" dirty="0"/>
          </a:p>
        </p:txBody>
      </p:sp>
      <p:grpSp>
        <p:nvGrpSpPr>
          <p:cNvPr id="4" name="Group 3">
            <a:extLst>
              <a:ext uri="{FF2B5EF4-FFF2-40B4-BE49-F238E27FC236}">
                <a16:creationId xmlns="" xmlns:a16="http://schemas.microsoft.com/office/drawing/2014/main" xmlns:lc="http://schemas.openxmlformats.org/drawingml/2006/lockedCanvas" id="{3CAB9BD6-903C-4F96-9BF4-D1B09A1CA5EB}"/>
              </a:ext>
            </a:extLst>
          </p:cNvPr>
          <p:cNvGrpSpPr/>
          <p:nvPr/>
        </p:nvGrpSpPr>
        <p:grpSpPr>
          <a:xfrm>
            <a:off x="867039" y="1950442"/>
            <a:ext cx="3844884" cy="3844884"/>
            <a:chOff x="1360449" y="1962615"/>
            <a:chExt cx="4215161" cy="4215161"/>
          </a:xfrm>
          <a:solidFill>
            <a:schemeClr val="accent1"/>
          </a:solidFill>
        </p:grpSpPr>
        <p:sp>
          <p:nvSpPr>
            <p:cNvPr id="9" name="Oval 8">
              <a:extLst>
                <a:ext uri="{FF2B5EF4-FFF2-40B4-BE49-F238E27FC236}">
                  <a16:creationId xmlns="" xmlns:a16="http://schemas.microsoft.com/office/drawing/2014/main" xmlns:lc="http://schemas.openxmlformats.org/drawingml/2006/lockedCanvas" id="{AE626F2B-A954-4C56-A5B5-AF236888E7CE}"/>
                </a:ext>
              </a:extLst>
            </p:cNvPr>
            <p:cNvSpPr/>
            <p:nvPr/>
          </p:nvSpPr>
          <p:spPr bwMode="auto">
            <a:xfrm>
              <a:off x="1360449" y="1962615"/>
              <a:ext cx="4215161" cy="4215161"/>
            </a:xfrm>
            <a:prstGeom prst="ellipse">
              <a:avLst/>
            </a:pr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6">
              <a:extLst>
                <a:ext uri="{FF2B5EF4-FFF2-40B4-BE49-F238E27FC236}">
                  <a16:creationId xmlns="" xmlns:a16="http://schemas.microsoft.com/office/drawing/2014/main" xmlns:lc="http://schemas.openxmlformats.org/drawingml/2006/lockedCanvas" id="{DD7AECAB-ECA5-4336-95F4-8B936D3A1A30}"/>
                </a:ext>
              </a:extLst>
            </p:cNvPr>
            <p:cNvSpPr txBox="1"/>
            <p:nvPr/>
          </p:nvSpPr>
          <p:spPr>
            <a:xfrm>
              <a:off x="2018371" y="2698595"/>
              <a:ext cx="2832409"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bg1"/>
                  </a:solidFill>
                </a:rPr>
                <a:t>Visual Studio </a:t>
              </a:r>
            </a:p>
          </p:txBody>
        </p:sp>
        <p:sp>
          <p:nvSpPr>
            <p:cNvPr id="11" name="TextBox 7">
              <a:extLst>
                <a:ext uri="{FF2B5EF4-FFF2-40B4-BE49-F238E27FC236}">
                  <a16:creationId xmlns="" xmlns:a16="http://schemas.microsoft.com/office/drawing/2014/main" xmlns:lc="http://schemas.openxmlformats.org/drawingml/2006/lockedCanvas" id="{B1B70FD7-8B44-4406-AC78-85AD0EFCF564}"/>
                </a:ext>
              </a:extLst>
            </p:cNvPr>
            <p:cNvSpPr txBox="1"/>
            <p:nvPr/>
          </p:nvSpPr>
          <p:spPr>
            <a:xfrm>
              <a:off x="1852247" y="3681046"/>
              <a:ext cx="3188677" cy="188953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1"/>
                  </a:solidFill>
                </a:rPr>
                <a:t>+1 million new </a:t>
              </a:r>
              <a:r>
                <a:rPr lang="en-US" sz="2800" dirty="0">
                  <a:solidFill>
                    <a:schemeClr val="bg1"/>
                  </a:solidFill>
                </a:rPr>
                <a:t>monthly active .NET developers in last year</a:t>
              </a:r>
            </a:p>
          </p:txBody>
        </p:sp>
      </p:grpSp>
      <p:grpSp>
        <p:nvGrpSpPr>
          <p:cNvPr id="5" name="Group 4">
            <a:extLst>
              <a:ext uri="{FF2B5EF4-FFF2-40B4-BE49-F238E27FC236}">
                <a16:creationId xmlns="" xmlns:a16="http://schemas.microsoft.com/office/drawing/2014/main" xmlns:lc="http://schemas.openxmlformats.org/drawingml/2006/lockedCanvas" id="{743093FE-7E6A-4C69-946D-BEDDF17A02A6}"/>
              </a:ext>
            </a:extLst>
          </p:cNvPr>
          <p:cNvGrpSpPr/>
          <p:nvPr/>
        </p:nvGrpSpPr>
        <p:grpSpPr>
          <a:xfrm>
            <a:off x="5312050" y="1591986"/>
            <a:ext cx="6137197" cy="4561795"/>
            <a:chOff x="5091635" y="1176365"/>
            <a:chExt cx="6137197" cy="4561795"/>
          </a:xfrm>
        </p:grpSpPr>
        <p:graphicFrame>
          <p:nvGraphicFramePr>
            <p:cNvPr id="6" name="Chart 5">
              <a:extLst>
                <a:ext uri="{FF2B5EF4-FFF2-40B4-BE49-F238E27FC236}">
                  <a16:creationId xmlns="" xmlns:a16="http://schemas.microsoft.com/office/drawing/2014/main" xmlns:lc="http://schemas.openxmlformats.org/drawingml/2006/lockedCanvas" id="{1BB37389-58D6-4EA0-B9E8-B74D0A071185}"/>
                </a:ext>
              </a:extLst>
            </p:cNvPr>
            <p:cNvGraphicFramePr>
              <a:graphicFrameLocks/>
            </p:cNvGraphicFramePr>
            <p:nvPr>
              <p:extLst>
                <p:ext uri="{D42A27DB-BD31-4B8C-83A1-F6EECF244321}">
                  <p14:modId xmlns:p14="http://schemas.microsoft.com/office/powerpoint/2010/main" val="171507454"/>
                </p:ext>
              </p:extLst>
            </p:nvPr>
          </p:nvGraphicFramePr>
          <p:xfrm>
            <a:off x="5196743" y="1893276"/>
            <a:ext cx="6032089" cy="3844884"/>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15">
              <a:extLst>
                <a:ext uri="{FF2B5EF4-FFF2-40B4-BE49-F238E27FC236}">
                  <a16:creationId xmlns="" xmlns:a16="http://schemas.microsoft.com/office/drawing/2014/main" xmlns:lc="http://schemas.openxmlformats.org/drawingml/2006/lockedCanvas" id="{E9FA0729-BB5A-48C1-8AFB-B3D22818820D}"/>
                </a:ext>
              </a:extLst>
            </p:cNvPr>
            <p:cNvSpPr txBox="1"/>
            <p:nvPr/>
          </p:nvSpPr>
          <p:spPr>
            <a:xfrm>
              <a:off x="5091635" y="1176365"/>
              <a:ext cx="6137197" cy="43088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a:t>&gt;1 million </a:t>
              </a:r>
              <a:r>
                <a:rPr lang="en-US" sz="2800"/>
                <a:t>.NET Core developers</a:t>
              </a:r>
            </a:p>
          </p:txBody>
        </p:sp>
        <p:sp>
          <p:nvSpPr>
            <p:cNvPr id="8" name="TextBox 9">
              <a:extLst>
                <a:ext uri="{FF2B5EF4-FFF2-40B4-BE49-F238E27FC236}">
                  <a16:creationId xmlns="" xmlns:a16="http://schemas.microsoft.com/office/drawing/2014/main" xmlns:lc="http://schemas.openxmlformats.org/drawingml/2006/lockedCanvas" id="{3D1C55E1-4005-45E7-A5EC-D2134006D28A}"/>
                </a:ext>
              </a:extLst>
            </p:cNvPr>
            <p:cNvSpPr txBox="1"/>
            <p:nvPr/>
          </p:nvSpPr>
          <p:spPr>
            <a:xfrm>
              <a:off x="5303520" y="1643828"/>
              <a:ext cx="592531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solidFill>
                    <a:schemeClr val="bg2">
                      <a:lumMod val="50000"/>
                    </a:schemeClr>
                  </a:solidFill>
                </a:rPr>
                <a:t>Visual Studio, Visual Studio for Mac, Visual Studio Code</a:t>
              </a:r>
            </a:p>
          </p:txBody>
        </p:sp>
      </p:grpSp>
    </p:spTree>
    <p:extLst>
      <p:ext uri="{BB962C8B-B14F-4D97-AF65-F5344CB8AC3E}">
        <p14:creationId xmlns:p14="http://schemas.microsoft.com/office/powerpoint/2010/main" val="337004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0" ma:contentTypeDescription="Create a new document." ma:contentTypeScope="" ma:versionID="e1162cc15dbfb914ec52a789942caef8">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158813283217a5160f6383901b0d05a5"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3E43D6-DB2F-4C33-A8C8-D28F777A5DE7}">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schemas.openxmlformats.org/package/2006/metadata/core-properties"/>
    <ds:schemaRef ds:uri="http://purl.org/dc/terms/"/>
    <ds:schemaRef ds:uri="11245976-3b4d-4794-a754-317688483df2"/>
    <ds:schemaRef ds:uri="569b343d-e775-480b-9b2b-6a6986deb9b0"/>
    <ds:schemaRef ds:uri="http://www.w3.org/XML/1998/namespace"/>
    <ds:schemaRef ds:uri="http://purl.org/dc/dcmitype/"/>
  </ds:schemaRefs>
</ds:datastoreItem>
</file>

<file path=customXml/itemProps2.xml><?xml version="1.0" encoding="utf-8"?>
<ds:datastoreItem xmlns:ds="http://schemas.openxmlformats.org/officeDocument/2006/customXml" ds:itemID="{345A321A-8CE3-45D5-9A72-BB0D8FA29E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DotnetTeam_PresentationTemplate</Template>
  <TotalTime>6382</TotalTime>
  <Words>2385</Words>
  <Application>Microsoft Office PowerPoint</Application>
  <PresentationFormat>Widescreen</PresentationFormat>
  <Paragraphs>377</Paragraphs>
  <Slides>30</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Consolas</vt:lpstr>
      <vt:lpstr>Segoe UI</vt:lpstr>
      <vt:lpstr>Segoe UI Light</vt:lpstr>
      <vt:lpstr>Segoe UI Semibold</vt:lpstr>
      <vt:lpstr>Segoe UI Semilight</vt:lpstr>
      <vt:lpstr>Wingdings</vt:lpstr>
      <vt:lpstr>1_Dotnet_Template</vt:lpstr>
      <vt:lpstr>.NET (Core) Introduction</vt:lpstr>
      <vt:lpstr>History</vt:lpstr>
      <vt:lpstr>.NET History</vt:lpstr>
      <vt:lpstr>Blast from the past</vt:lpstr>
      <vt:lpstr>PowerPoint Presentation</vt:lpstr>
      <vt:lpstr>PowerPoint Presentation</vt:lpstr>
      <vt:lpstr>PowerPoint Presentation</vt:lpstr>
      <vt:lpstr>PowerPoint Presentation</vt:lpstr>
      <vt:lpstr>Growth</vt:lpstr>
      <vt:lpstr>.NET is Fast. Really Fast!</vt:lpstr>
      <vt:lpstr>… and will be even faster</vt:lpstr>
      <vt:lpstr>PowerPoint Presentation</vt:lpstr>
      <vt:lpstr>PowerPoint Presentation</vt:lpstr>
      <vt:lpstr>PowerPoint Presentation</vt:lpstr>
      <vt:lpstr>PowerPoint Presentation</vt:lpstr>
      <vt:lpstr>PowerPoint Presentation</vt:lpstr>
      <vt:lpstr>PowerPoint Presentation</vt:lpstr>
      <vt:lpstr>This is our mascot, dotnet-bot</vt:lpstr>
      <vt:lpstr>You can find dotnet-bot on GitHub</vt:lpstr>
      <vt:lpstr>GitHub is where open source happens…</vt:lpstr>
      <vt:lpstr>Learn how to program with C#</vt:lpstr>
      <vt:lpstr>Make it easier with some free tools www.VisualStudio.com </vt:lpstr>
      <vt:lpstr>Future</vt:lpstr>
      <vt:lpstr>The .NET Roadmap</vt:lpstr>
      <vt:lpstr>The .NET Roadmap</vt:lpstr>
      <vt:lpstr>The .NET Roadmap</vt:lpstr>
      <vt:lpstr>.NET 5</vt:lpstr>
      <vt:lpstr>.NET - a unified platform</vt:lpstr>
      <vt:lpstr>.NET Schedule</vt:lpstr>
      <vt:lpstr>Thanks!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Miroslav Popovic</cp:lastModifiedBy>
  <cp:revision>81</cp:revision>
  <cp:lastPrinted>2018-03-26T22:33:58Z</cp:lastPrinted>
  <dcterms:created xsi:type="dcterms:W3CDTF">2018-01-09T22:22:16Z</dcterms:created>
  <dcterms:modified xsi:type="dcterms:W3CDTF">2019-06-26T09:15:39Z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0x01010022F88B0CCF1BBA489747F146E6B5E06D</vt:lpwstr>
  </property>
  <property fmtid="{D5CDD505-2E9C-101B-9397-08002B2CF9AE}" pid="3" name="MSIP_Label_87ba5c36-b7cf-4793-bbc2-bd5b3a9f95ca_Enabled">
    <vt:lpwstr>True</vt:lpwstr>
  </property>
  <property fmtid="{D5CDD505-2E9C-101B-9397-08002B2CF9AE}" pid="4" name="MSIP_Label_87ba5c36-b7cf-4793-bbc2-bd5b3a9f95ca_SiteId">
    <vt:lpwstr>72f988bf-86f1-41af-91ab-2d7cd011db47</vt:lpwstr>
  </property>
  <property fmtid="{D5CDD505-2E9C-101B-9397-08002B2CF9AE}" pid="5" name="MSIP_Label_87ba5c36-b7cf-4793-bbc2-bd5b3a9f95ca_Owner">
    <vt:lpwstr>bethma@microsoft.com</vt:lpwstr>
  </property>
  <property fmtid="{D5CDD505-2E9C-101B-9397-08002B2CF9AE}" pid="6" name="MSIP_Label_87ba5c36-b7cf-4793-bbc2-bd5b3a9f95ca_SetDate">
    <vt:lpwstr>2018-03-20T23:54:01.5151036Z</vt:lpwstr>
  </property>
  <property fmtid="{D5CDD505-2E9C-101B-9397-08002B2CF9AE}" pid="7" name="MSIP_Label_87ba5c36-b7cf-4793-bbc2-bd5b3a9f95ca_Name">
    <vt:lpwstr>Non-Business</vt:lpwstr>
  </property>
  <property fmtid="{D5CDD505-2E9C-101B-9397-08002B2CF9AE}" pid="8" name="MSIP_Label_87ba5c36-b7cf-4793-bbc2-bd5b3a9f95ca_Application">
    <vt:lpwstr>Microsoft Azure Information Protection</vt:lpwstr>
  </property>
  <property fmtid="{D5CDD505-2E9C-101B-9397-08002B2CF9AE}" pid="9" name="MSIP_Label_87ba5c36-b7cf-4793-bbc2-bd5b3a9f95ca_Extended_MSFT_Method">
    <vt:lpwstr>Manual</vt:lpwstr>
  </property>
  <property fmtid="{D5CDD505-2E9C-101B-9397-08002B2CF9AE}" pid="10" name="Sensitivity">
    <vt:lpwstr>Non-Business</vt:lpwstr>
  </property>
</Properties>
</file>